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6" r:id="rId3"/>
    <p:sldId id="268" r:id="rId4"/>
    <p:sldId id="267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57" r:id="rId23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pos="204">
          <p15:clr>
            <a:srgbClr val="A4A3A4"/>
          </p15:clr>
        </p15:guide>
        <p15:guide id="9" pos="5556">
          <p15:clr>
            <a:srgbClr val="A4A3A4"/>
          </p15:clr>
        </p15:guide>
        <p15:guide id="10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62" autoAdjust="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1632" y="-96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848187-13E6-4B16-87D4-6AF48B0C56D0}" type="doc">
      <dgm:prSet loTypeId="urn:microsoft.com/office/officeart/2005/8/layout/hProcess3" loCatId="process" qsTypeId="urn:microsoft.com/office/officeart/2005/8/quickstyle/simple3" qsCatId="simple" csTypeId="urn:microsoft.com/office/officeart/2005/8/colors/colorful5" csCatId="colorful" phldr="1"/>
      <dgm:spPr/>
    </dgm:pt>
    <dgm:pt modelId="{54A52CED-604B-4DD7-984F-6ECE830C0356}">
      <dgm:prSet phldrT="[Text]"/>
      <dgm:spPr/>
      <dgm:t>
        <a:bodyPr/>
        <a:lstStyle/>
        <a:p>
          <a:r>
            <a:rPr lang="en-GB" dirty="0" smtClean="0"/>
            <a:t>District to Neighbourhood</a:t>
          </a:r>
          <a:endParaRPr lang="en-GB" dirty="0"/>
        </a:p>
      </dgm:t>
    </dgm:pt>
    <dgm:pt modelId="{083E857A-2DEC-455D-94E4-BC1FDEB03364}" type="parTrans" cxnId="{7D865308-BDCA-4C3C-995F-EF0E66B086F7}">
      <dgm:prSet/>
      <dgm:spPr/>
      <dgm:t>
        <a:bodyPr/>
        <a:lstStyle/>
        <a:p>
          <a:endParaRPr lang="en-GB"/>
        </a:p>
      </dgm:t>
    </dgm:pt>
    <dgm:pt modelId="{F573FFB5-0816-4841-A39A-D94FA98E301F}" type="sibTrans" cxnId="{7D865308-BDCA-4C3C-995F-EF0E66B086F7}">
      <dgm:prSet/>
      <dgm:spPr/>
      <dgm:t>
        <a:bodyPr/>
        <a:lstStyle/>
        <a:p>
          <a:endParaRPr lang="en-GB"/>
        </a:p>
      </dgm:t>
    </dgm:pt>
    <dgm:pt modelId="{1CFE7A0A-C464-4F5A-968E-B28845966936}" type="pres">
      <dgm:prSet presAssocID="{8F848187-13E6-4B16-87D4-6AF48B0C56D0}" presName="Name0" presStyleCnt="0">
        <dgm:presLayoutVars>
          <dgm:dir/>
          <dgm:animLvl val="lvl"/>
          <dgm:resizeHandles val="exact"/>
        </dgm:presLayoutVars>
      </dgm:prSet>
      <dgm:spPr/>
    </dgm:pt>
    <dgm:pt modelId="{1A5E975A-2A15-482F-AB0D-D102B2DED621}" type="pres">
      <dgm:prSet presAssocID="{8F848187-13E6-4B16-87D4-6AF48B0C56D0}" presName="dummy" presStyleCnt="0"/>
      <dgm:spPr/>
    </dgm:pt>
    <dgm:pt modelId="{212BFE90-9A0B-42E8-9635-433D21DC502B}" type="pres">
      <dgm:prSet presAssocID="{8F848187-13E6-4B16-87D4-6AF48B0C56D0}" presName="linH" presStyleCnt="0"/>
      <dgm:spPr/>
    </dgm:pt>
    <dgm:pt modelId="{7703F835-D439-4DFB-A92B-561213A69E7D}" type="pres">
      <dgm:prSet presAssocID="{8F848187-13E6-4B16-87D4-6AF48B0C56D0}" presName="padding1" presStyleCnt="0"/>
      <dgm:spPr/>
    </dgm:pt>
    <dgm:pt modelId="{27518A0B-46BD-48E5-B11A-7BE365471B7E}" type="pres">
      <dgm:prSet presAssocID="{54A52CED-604B-4DD7-984F-6ECE830C0356}" presName="linV" presStyleCnt="0"/>
      <dgm:spPr/>
    </dgm:pt>
    <dgm:pt modelId="{B604CD2B-8F84-4F81-A552-945C258C4AEA}" type="pres">
      <dgm:prSet presAssocID="{54A52CED-604B-4DD7-984F-6ECE830C0356}" presName="spVertical1" presStyleCnt="0"/>
      <dgm:spPr/>
    </dgm:pt>
    <dgm:pt modelId="{B5D24CB6-812D-4613-AF5E-BDF68D940A35}" type="pres">
      <dgm:prSet presAssocID="{54A52CED-604B-4DD7-984F-6ECE830C0356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3BFD429-CF7B-43C9-B4E3-8892F527B299}" type="pres">
      <dgm:prSet presAssocID="{54A52CED-604B-4DD7-984F-6ECE830C0356}" presName="spVertical2" presStyleCnt="0"/>
      <dgm:spPr/>
    </dgm:pt>
    <dgm:pt modelId="{04928010-158E-47FE-9528-93DA1E2F0234}" type="pres">
      <dgm:prSet presAssocID="{54A52CED-604B-4DD7-984F-6ECE830C0356}" presName="spVertical3" presStyleCnt="0"/>
      <dgm:spPr/>
    </dgm:pt>
    <dgm:pt modelId="{66ABD6F7-59EE-4A59-BA46-E6B68F3BA735}" type="pres">
      <dgm:prSet presAssocID="{8F848187-13E6-4B16-87D4-6AF48B0C56D0}" presName="padding2" presStyleCnt="0"/>
      <dgm:spPr/>
    </dgm:pt>
    <dgm:pt modelId="{3B73423E-4032-4AAC-86E4-0F7A370CAB87}" type="pres">
      <dgm:prSet presAssocID="{8F848187-13E6-4B16-87D4-6AF48B0C56D0}" presName="negArrow" presStyleCnt="0"/>
      <dgm:spPr/>
    </dgm:pt>
    <dgm:pt modelId="{59894A0A-3CBD-44BB-A3F0-048E620A4CF9}" type="pres">
      <dgm:prSet presAssocID="{8F848187-13E6-4B16-87D4-6AF48B0C56D0}" presName="backgroundArrow" presStyleLbl="node1" presStyleIdx="0" presStyleCnt="1"/>
      <dgm:spPr/>
    </dgm:pt>
  </dgm:ptLst>
  <dgm:cxnLst>
    <dgm:cxn modelId="{35776BE6-448A-4210-9D17-A8B098309ACB}" type="presOf" srcId="{54A52CED-604B-4DD7-984F-6ECE830C0356}" destId="{B5D24CB6-812D-4613-AF5E-BDF68D940A35}" srcOrd="0" destOrd="0" presId="urn:microsoft.com/office/officeart/2005/8/layout/hProcess3"/>
    <dgm:cxn modelId="{7D865308-BDCA-4C3C-995F-EF0E66B086F7}" srcId="{8F848187-13E6-4B16-87D4-6AF48B0C56D0}" destId="{54A52CED-604B-4DD7-984F-6ECE830C0356}" srcOrd="0" destOrd="0" parTransId="{083E857A-2DEC-455D-94E4-BC1FDEB03364}" sibTransId="{F573FFB5-0816-4841-A39A-D94FA98E301F}"/>
    <dgm:cxn modelId="{54399584-FB67-4598-87F6-094D80F0A24B}" type="presOf" srcId="{8F848187-13E6-4B16-87D4-6AF48B0C56D0}" destId="{1CFE7A0A-C464-4F5A-968E-B28845966936}" srcOrd="0" destOrd="0" presId="urn:microsoft.com/office/officeart/2005/8/layout/hProcess3"/>
    <dgm:cxn modelId="{3C5E0776-E1D9-4D3B-B94E-745C55B858DA}" type="presParOf" srcId="{1CFE7A0A-C464-4F5A-968E-B28845966936}" destId="{1A5E975A-2A15-482F-AB0D-D102B2DED621}" srcOrd="0" destOrd="0" presId="urn:microsoft.com/office/officeart/2005/8/layout/hProcess3"/>
    <dgm:cxn modelId="{B7AEF54C-128D-4124-BEFD-BC8B324A60F8}" type="presParOf" srcId="{1CFE7A0A-C464-4F5A-968E-B28845966936}" destId="{212BFE90-9A0B-42E8-9635-433D21DC502B}" srcOrd="1" destOrd="0" presId="urn:microsoft.com/office/officeart/2005/8/layout/hProcess3"/>
    <dgm:cxn modelId="{1FBA209A-82F3-4251-8F2C-3BCFE028FF5B}" type="presParOf" srcId="{212BFE90-9A0B-42E8-9635-433D21DC502B}" destId="{7703F835-D439-4DFB-A92B-561213A69E7D}" srcOrd="0" destOrd="0" presId="urn:microsoft.com/office/officeart/2005/8/layout/hProcess3"/>
    <dgm:cxn modelId="{ECD45DFB-FB7B-41FE-98B9-72BB08E2B5A0}" type="presParOf" srcId="{212BFE90-9A0B-42E8-9635-433D21DC502B}" destId="{27518A0B-46BD-48E5-B11A-7BE365471B7E}" srcOrd="1" destOrd="0" presId="urn:microsoft.com/office/officeart/2005/8/layout/hProcess3"/>
    <dgm:cxn modelId="{229063BB-BE1F-47C7-BF82-02D358826D00}" type="presParOf" srcId="{27518A0B-46BD-48E5-B11A-7BE365471B7E}" destId="{B604CD2B-8F84-4F81-A552-945C258C4AEA}" srcOrd="0" destOrd="0" presId="urn:microsoft.com/office/officeart/2005/8/layout/hProcess3"/>
    <dgm:cxn modelId="{3BB0CFC1-D2A1-4DE8-ACBD-E55725AEED6C}" type="presParOf" srcId="{27518A0B-46BD-48E5-B11A-7BE365471B7E}" destId="{B5D24CB6-812D-4613-AF5E-BDF68D940A35}" srcOrd="1" destOrd="0" presId="urn:microsoft.com/office/officeart/2005/8/layout/hProcess3"/>
    <dgm:cxn modelId="{F4F02AA7-967D-4DDC-85C8-21F81E9E79E1}" type="presParOf" srcId="{27518A0B-46BD-48E5-B11A-7BE365471B7E}" destId="{B3BFD429-CF7B-43C9-B4E3-8892F527B299}" srcOrd="2" destOrd="0" presId="urn:microsoft.com/office/officeart/2005/8/layout/hProcess3"/>
    <dgm:cxn modelId="{CB83B856-0034-402C-B144-7CE32346909E}" type="presParOf" srcId="{27518A0B-46BD-48E5-B11A-7BE365471B7E}" destId="{04928010-158E-47FE-9528-93DA1E2F0234}" srcOrd="3" destOrd="0" presId="urn:microsoft.com/office/officeart/2005/8/layout/hProcess3"/>
    <dgm:cxn modelId="{7C8897F3-D89B-4740-9014-88DCD50D3ACB}" type="presParOf" srcId="{212BFE90-9A0B-42E8-9635-433D21DC502B}" destId="{66ABD6F7-59EE-4A59-BA46-E6B68F3BA735}" srcOrd="2" destOrd="0" presId="urn:microsoft.com/office/officeart/2005/8/layout/hProcess3"/>
    <dgm:cxn modelId="{1A249908-6C0D-4774-B52C-44FB96B3433D}" type="presParOf" srcId="{212BFE90-9A0B-42E8-9635-433D21DC502B}" destId="{3B73423E-4032-4AAC-86E4-0F7A370CAB87}" srcOrd="3" destOrd="0" presId="urn:microsoft.com/office/officeart/2005/8/layout/hProcess3"/>
    <dgm:cxn modelId="{3938BC4E-EFEC-4282-A6BD-BE8A56A160C2}" type="presParOf" srcId="{212BFE90-9A0B-42E8-9635-433D21DC502B}" destId="{59894A0A-3CBD-44BB-A3F0-048E620A4CF9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894A0A-3CBD-44BB-A3F0-048E620A4CF9}">
      <dsp:nvSpPr>
        <dsp:cNvPr id="0" name=""/>
        <dsp:cNvSpPr/>
      </dsp:nvSpPr>
      <dsp:spPr>
        <a:xfrm>
          <a:off x="0" y="34405"/>
          <a:ext cx="1089804" cy="432000"/>
        </a:xfrm>
        <a:prstGeom prst="rightArrow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5D24CB6-812D-4613-AF5E-BDF68D940A35}">
      <dsp:nvSpPr>
        <dsp:cNvPr id="0" name=""/>
        <dsp:cNvSpPr/>
      </dsp:nvSpPr>
      <dsp:spPr>
        <a:xfrm>
          <a:off x="87908" y="142405"/>
          <a:ext cx="892915" cy="2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600" kern="1200" dirty="0" smtClean="0"/>
            <a:t>District to Neighbourhood</a:t>
          </a:r>
          <a:endParaRPr lang="en-GB" sz="600" kern="1200" dirty="0"/>
        </a:p>
      </dsp:txBody>
      <dsp:txXfrm>
        <a:off x="87908" y="142405"/>
        <a:ext cx="892915" cy="21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19.05.2014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Jan Dörrie, Simone Forte, Charalampos Gkonos, Athina </a:t>
            </a:r>
            <a:r>
              <a:rPr lang="de-DE" dirty="0" err="1" smtClean="0"/>
              <a:t>Korfiati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/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50FA354-23B7-4A19-BDCD-EB16D14FE541}" type="slidenum">
              <a:rPr lang="en-US" altLang="en-US"/>
              <a:pPr/>
              <a:t>‹#›</a:t>
            </a:fld>
            <a:endParaRPr lang="en-US" altLang="en-US" sz="800"/>
          </a:p>
        </p:txBody>
      </p:sp>
    </p:spTree>
    <p:extLst>
      <p:ext uri="{BB962C8B-B14F-4D97-AF65-F5344CB8AC3E}">
        <p14:creationId xmlns:p14="http://schemas.microsoft.com/office/powerpoint/2010/main" val="1266858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19.05.2014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Jan Dörrie, Simone Forte, Charalampos Gkonos, Athina </a:t>
            </a:r>
            <a:r>
              <a:rPr lang="de-DE" dirty="0" err="1" smtClean="0"/>
              <a:t>Korfiati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Chair of Sociology, </a:t>
            </a:r>
            <a:r>
              <a:rPr lang="de-CH" sz="800" baseline="0" dirty="0" smtClean="0"/>
              <a:t/>
            </a:r>
            <a:br>
              <a:rPr lang="de-CH" sz="800" baseline="0" dirty="0" smtClean="0"/>
            </a:br>
            <a:r>
              <a:rPr lang="en-GB" sz="800" baseline="0" dirty="0" smtClean="0"/>
              <a:t>in particular of </a:t>
            </a:r>
            <a:r>
              <a:rPr lang="en-GB" sz="800" baseline="0" dirty="0" err="1" smtClean="0"/>
              <a:t>Modeling</a:t>
            </a:r>
            <a:r>
              <a:rPr lang="en-GB" sz="800" baseline="0" dirty="0" smtClean="0"/>
              <a:t> and Simulation</a:t>
            </a:r>
            <a:endParaRPr lang="de-CH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  <p:sldLayoutId id="2147483668" r:id="rId11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edit-suisse.com/publications/one-articles/news-and-expertise/2014/03/en/zurich-and-geneva-need-road-pricing/_jcr_content/articleContent/articleinsertcontain/clusters/articleimagezoomelem.zoom.html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gau.net/html/GG0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hyperlink" Target="http://en.wikipedia.org/w/index.php?title=Subdivisions_of_Z%C3%BCrich&amp;oldid=603437314" TargetMode="Externa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eyhouse.ch/en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323850" y="4048125"/>
            <a:ext cx="8496300" cy="2189163"/>
          </a:xfrm>
        </p:spPr>
        <p:txBody>
          <a:bodyPr/>
          <a:lstStyle/>
          <a:p>
            <a:pPr algn="ctr"/>
            <a:r>
              <a:rPr lang="en-GB" dirty="0"/>
              <a:t>Lecture with Computer Exercises:</a:t>
            </a:r>
          </a:p>
          <a:p>
            <a:pPr algn="ctr"/>
            <a:r>
              <a:rPr lang="en-GB" dirty="0"/>
              <a:t>Modelling and Simulating Social Systems with </a:t>
            </a:r>
            <a:r>
              <a:rPr lang="en-GB" dirty="0" smtClean="0"/>
              <a:t>MATLAB</a:t>
            </a:r>
            <a:endParaRPr lang="de-CH" dirty="0"/>
          </a:p>
          <a:p>
            <a:pPr algn="ctr"/>
            <a:r>
              <a:rPr lang="de-CH" dirty="0" smtClean="0"/>
              <a:t>FS 2014</a:t>
            </a:r>
          </a:p>
          <a:p>
            <a:pPr algn="just"/>
            <a:r>
              <a:rPr lang="de-CH" sz="1600" u="sng" dirty="0" err="1" smtClean="0"/>
              <a:t>Lecturers</a:t>
            </a:r>
            <a:r>
              <a:rPr lang="de-CH" sz="1600" dirty="0" smtClean="0"/>
              <a:t>                                                                                                                    </a:t>
            </a:r>
            <a:r>
              <a:rPr lang="de-CH" sz="1600" u="sng" dirty="0" err="1" smtClean="0"/>
              <a:t>Authors</a:t>
            </a:r>
            <a:endParaRPr lang="de-CH" sz="1600" u="sng" dirty="0"/>
          </a:p>
          <a:p>
            <a:pPr algn="just"/>
            <a:r>
              <a:rPr lang="en-GB" sz="1600" dirty="0"/>
              <a:t>Dario </a:t>
            </a:r>
            <a:r>
              <a:rPr lang="en-GB" sz="1600" dirty="0" err="1"/>
              <a:t>Biasini</a:t>
            </a:r>
            <a:r>
              <a:rPr lang="en-GB" sz="1600" dirty="0"/>
              <a:t>, Dirk </a:t>
            </a:r>
            <a:r>
              <a:rPr lang="en-GB" sz="1600" dirty="0" err="1"/>
              <a:t>Helbing</a:t>
            </a:r>
            <a:r>
              <a:rPr lang="en-GB" sz="1600" dirty="0"/>
              <a:t>, </a:t>
            </a:r>
            <a:r>
              <a:rPr lang="en-GB" sz="1600" dirty="0" smtClean="0"/>
              <a:t>                                                           </a:t>
            </a:r>
            <a:r>
              <a:rPr lang="it-IT" sz="1600" dirty="0" smtClean="0"/>
              <a:t>Jan D</a:t>
            </a:r>
            <a:r>
              <a:rPr lang="de-DE" sz="1600" dirty="0"/>
              <a:t>ö</a:t>
            </a:r>
            <a:r>
              <a:rPr lang="it-IT" sz="1600" dirty="0" smtClean="0"/>
              <a:t>rrie</a:t>
            </a:r>
            <a:r>
              <a:rPr lang="it-IT" sz="1600" dirty="0"/>
              <a:t>, Simone </a:t>
            </a:r>
            <a:r>
              <a:rPr lang="it-IT" sz="1600" dirty="0" smtClean="0"/>
              <a:t>Forte,</a:t>
            </a:r>
          </a:p>
          <a:p>
            <a:pPr algn="just"/>
            <a:r>
              <a:rPr lang="en-GB" sz="1600" dirty="0"/>
              <a:t>Tobias Kuhn, </a:t>
            </a:r>
            <a:r>
              <a:rPr lang="en-GB" sz="1600" dirty="0" smtClean="0"/>
              <a:t>Olivia Woolley</a:t>
            </a:r>
            <a:r>
              <a:rPr lang="en-GB" sz="1600" dirty="0"/>
              <a:t> </a:t>
            </a:r>
            <a:r>
              <a:rPr lang="en-GB" sz="1600" dirty="0" smtClean="0"/>
              <a:t>                                        </a:t>
            </a:r>
            <a:r>
              <a:rPr lang="pt-BR" sz="1600" dirty="0" smtClean="0"/>
              <a:t>Charalampos </a:t>
            </a:r>
            <a:r>
              <a:rPr lang="pt-BR" sz="1600" dirty="0"/>
              <a:t>Gkonos, Athina </a:t>
            </a:r>
            <a:r>
              <a:rPr lang="pt-BR" sz="1600" dirty="0" smtClean="0"/>
              <a:t>Korfiati</a:t>
            </a:r>
            <a:endParaRPr lang="en-GB" sz="1600" dirty="0" smtClean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19.05.2014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619125"/>
          </a:xfrm>
        </p:spPr>
        <p:txBody>
          <a:bodyPr/>
          <a:lstStyle/>
          <a:p>
            <a:pPr algn="ctr"/>
            <a:r>
              <a:rPr lang="en-GB" dirty="0" smtClean="0"/>
              <a:t>Traffic </a:t>
            </a:r>
            <a:r>
              <a:rPr lang="en-GB" dirty="0"/>
              <a:t>simulation in the city of </a:t>
            </a:r>
            <a:r>
              <a:rPr lang="en-GB" dirty="0" smtClean="0"/>
              <a:t>Zurich</a:t>
            </a:r>
            <a:endParaRPr lang="en-GB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de-DE" dirty="0" smtClean="0"/>
              <a:t>Jan Dörrie, Simone Forte, Charalampos Gkonos, Athina </a:t>
            </a:r>
            <a:r>
              <a:rPr lang="de-DE" dirty="0" err="1" smtClean="0"/>
              <a:t>Korfiati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AutoShape 1"/>
          <p:cNvSpPr>
            <a:spLocks/>
          </p:cNvSpPr>
          <p:nvPr/>
        </p:nvSpPr>
        <p:spPr bwMode="auto">
          <a:xfrm>
            <a:off x="4727275" y="6478588"/>
            <a:ext cx="3053063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800" dirty="0"/>
              <a:t>Jan </a:t>
            </a:r>
            <a:r>
              <a:rPr lang="en-US" altLang="en-US" sz="800" dirty="0" err="1"/>
              <a:t>Dörrie</a:t>
            </a:r>
            <a:r>
              <a:rPr lang="en-US" altLang="en-US" sz="800" dirty="0"/>
              <a:t>, Simone Forte, Charalampos Gkonos, </a:t>
            </a:r>
            <a:r>
              <a:rPr lang="en-US" altLang="en-US" sz="800" dirty="0" err="1"/>
              <a:t>Athina</a:t>
            </a:r>
            <a:r>
              <a:rPr lang="en-US" altLang="en-US" sz="800" dirty="0"/>
              <a:t> </a:t>
            </a:r>
            <a:r>
              <a:rPr lang="en-US" altLang="en-US" sz="800" dirty="0" err="1"/>
              <a:t>Korfiati</a:t>
            </a:r>
            <a:endParaRPr lang="en-US" altLang="en-US" dirty="0"/>
          </a:p>
        </p:txBody>
      </p:sp>
      <p:sp>
        <p:nvSpPr>
          <p:cNvPr id="5122" name="AutoShape 2"/>
          <p:cNvSpPr>
            <a:spLocks/>
          </p:cNvSpPr>
          <p:nvPr/>
        </p:nvSpPr>
        <p:spPr bwMode="auto">
          <a:xfrm>
            <a:off x="7981950" y="6478588"/>
            <a:ext cx="522288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800"/>
              <a:t>19.05.2014</a:t>
            </a:r>
            <a:endParaRPr lang="en-US" altLang="en-US"/>
          </a:p>
        </p:txBody>
      </p:sp>
      <p:sp>
        <p:nvSpPr>
          <p:cNvPr id="5123" name="AutoShape 3"/>
          <p:cNvSpPr>
            <a:spLocks/>
          </p:cNvSpPr>
          <p:nvPr/>
        </p:nvSpPr>
        <p:spPr bwMode="auto">
          <a:xfrm>
            <a:off x="8624888" y="6478127"/>
            <a:ext cx="266700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fld id="{189FCBEB-CC05-45CF-ACD0-D468905A670B}" type="slidenum">
              <a:rPr lang="en-US" altLang="en-US" sz="800"/>
              <a:pPr algn="ctr"/>
              <a:t>10</a:t>
            </a:fld>
            <a:endParaRPr lang="en-US" alt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>
          <a:xfrm>
            <a:off x="323850" y="620713"/>
            <a:ext cx="8496300" cy="971550"/>
          </a:xfrm>
        </p:spPr>
        <p:txBody>
          <a:bodyPr/>
          <a:lstStyle/>
          <a:p>
            <a:pPr defTabSz="914400"/>
            <a:r>
              <a:rPr lang="en-US" altLang="en-US" sz="2800" b="1">
                <a:latin typeface="Arial" pitchFamily="34" charset="0"/>
                <a:cs typeface="Arial" pitchFamily="34" charset="0"/>
                <a:sym typeface="Arial" pitchFamily="34" charset="0"/>
              </a:rPr>
              <a:t>Route selection</a:t>
            </a:r>
            <a:endParaRPr lang="en-US" altLang="en-US"/>
          </a:p>
        </p:txBody>
      </p:sp>
      <p:pic>
        <p:nvPicPr>
          <p:cNvPr id="5125" name="Picture 5" descr="Screen Shot 2014-05-19 at 04.47.2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1663700"/>
            <a:ext cx="7124700" cy="445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575842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Screen Shot 2014-05-19 at 15.31.5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5" name="AutoShape 1"/>
          <p:cNvSpPr>
            <a:spLocks/>
          </p:cNvSpPr>
          <p:nvPr/>
        </p:nvSpPr>
        <p:spPr bwMode="auto">
          <a:xfrm>
            <a:off x="4787660" y="6478588"/>
            <a:ext cx="2992678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800" dirty="0"/>
              <a:t>Jan </a:t>
            </a:r>
            <a:r>
              <a:rPr lang="en-US" altLang="en-US" sz="800" dirty="0" err="1"/>
              <a:t>Dörrie</a:t>
            </a:r>
            <a:r>
              <a:rPr lang="en-US" altLang="en-US" sz="800" dirty="0"/>
              <a:t>, Simone Forte, Charalampos Gkonos, </a:t>
            </a:r>
            <a:r>
              <a:rPr lang="en-US" altLang="en-US" sz="800" dirty="0" err="1"/>
              <a:t>Athina</a:t>
            </a:r>
            <a:r>
              <a:rPr lang="en-US" altLang="en-US" sz="800" dirty="0"/>
              <a:t> </a:t>
            </a:r>
            <a:r>
              <a:rPr lang="en-US" altLang="en-US" sz="800" dirty="0" err="1"/>
              <a:t>Korfiati</a:t>
            </a:r>
            <a:endParaRPr lang="en-US" altLang="en-US" dirty="0"/>
          </a:p>
        </p:txBody>
      </p:sp>
      <p:sp>
        <p:nvSpPr>
          <p:cNvPr id="6146" name="AutoShape 2"/>
          <p:cNvSpPr>
            <a:spLocks/>
          </p:cNvSpPr>
          <p:nvPr/>
        </p:nvSpPr>
        <p:spPr bwMode="auto">
          <a:xfrm>
            <a:off x="7981950" y="6478588"/>
            <a:ext cx="522288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800"/>
              <a:t>19.05.2014</a:t>
            </a:r>
            <a:endParaRPr lang="en-US" altLang="en-US"/>
          </a:p>
        </p:txBody>
      </p:sp>
      <p:sp>
        <p:nvSpPr>
          <p:cNvPr id="6147" name="AutoShape 3"/>
          <p:cNvSpPr>
            <a:spLocks/>
          </p:cNvSpPr>
          <p:nvPr/>
        </p:nvSpPr>
        <p:spPr bwMode="auto">
          <a:xfrm>
            <a:off x="8624888" y="6478127"/>
            <a:ext cx="266700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fld id="{027BDC31-34B8-4DD4-B8D2-8D2594C7A7A4}" type="slidenum">
              <a:rPr lang="en-US" altLang="en-US" sz="800"/>
              <a:pPr algn="ctr"/>
              <a:t>11</a:t>
            </a:fld>
            <a:endParaRPr lang="en-US" altLang="en-US" dirty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xfrm>
            <a:off x="323850" y="620713"/>
            <a:ext cx="8496300" cy="971550"/>
          </a:xfrm>
        </p:spPr>
        <p:txBody>
          <a:bodyPr/>
          <a:lstStyle/>
          <a:p>
            <a:pPr defTabSz="914400"/>
            <a:r>
              <a:rPr lang="en-US" altLang="en-US" sz="2800" b="1">
                <a:latin typeface="Arial" pitchFamily="34" charset="0"/>
                <a:cs typeface="Arial" pitchFamily="34" charset="0"/>
                <a:sym typeface="Arial" pitchFamily="34" charset="0"/>
              </a:rPr>
              <a:t>Journey execution</a:t>
            </a:r>
            <a:endParaRPr lang="en-US" altLang="en-US"/>
          </a:p>
        </p:txBody>
      </p:sp>
      <p:sp>
        <p:nvSpPr>
          <p:cNvPr id="6150" name="AutoShape 6"/>
          <p:cNvSpPr>
            <a:spLocks/>
          </p:cNvSpPr>
          <p:nvPr/>
        </p:nvSpPr>
        <p:spPr bwMode="auto">
          <a:xfrm>
            <a:off x="4152900" y="3038475"/>
            <a:ext cx="265113" cy="22542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FF260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151" name="AutoShape 7"/>
          <p:cNvSpPr>
            <a:spLocks/>
          </p:cNvSpPr>
          <p:nvPr/>
        </p:nvSpPr>
        <p:spPr bwMode="auto">
          <a:xfrm>
            <a:off x="3238500" y="4308475"/>
            <a:ext cx="265113" cy="22542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FF260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152" name="AutoShape 8"/>
          <p:cNvSpPr>
            <a:spLocks/>
          </p:cNvSpPr>
          <p:nvPr/>
        </p:nvSpPr>
        <p:spPr bwMode="auto">
          <a:xfrm>
            <a:off x="3606800" y="4168775"/>
            <a:ext cx="265113" cy="22542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FF260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033299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Screen Shot 2014-05-19 at 15.31.5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69" name="AutoShape 1"/>
          <p:cNvSpPr>
            <a:spLocks/>
          </p:cNvSpPr>
          <p:nvPr/>
        </p:nvSpPr>
        <p:spPr bwMode="auto">
          <a:xfrm>
            <a:off x="4787660" y="6478588"/>
            <a:ext cx="2992678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800" dirty="0"/>
              <a:t>Jan </a:t>
            </a:r>
            <a:r>
              <a:rPr lang="en-US" altLang="en-US" sz="800" dirty="0" err="1"/>
              <a:t>Dörrie</a:t>
            </a:r>
            <a:r>
              <a:rPr lang="en-US" altLang="en-US" sz="800" dirty="0"/>
              <a:t>, Simone Forte, Charalampos Gkonos, </a:t>
            </a:r>
            <a:r>
              <a:rPr lang="en-US" altLang="en-US" sz="800" dirty="0" err="1"/>
              <a:t>Athina</a:t>
            </a:r>
            <a:r>
              <a:rPr lang="en-US" altLang="en-US" sz="800" dirty="0"/>
              <a:t> </a:t>
            </a:r>
            <a:r>
              <a:rPr lang="en-US" altLang="en-US" sz="800" dirty="0" err="1"/>
              <a:t>Korfiati</a:t>
            </a:r>
            <a:endParaRPr lang="en-US" altLang="en-US" dirty="0"/>
          </a:p>
        </p:txBody>
      </p:sp>
      <p:sp>
        <p:nvSpPr>
          <p:cNvPr id="7170" name="AutoShape 2"/>
          <p:cNvSpPr>
            <a:spLocks/>
          </p:cNvSpPr>
          <p:nvPr/>
        </p:nvSpPr>
        <p:spPr bwMode="auto">
          <a:xfrm>
            <a:off x="7981950" y="6478588"/>
            <a:ext cx="522288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800"/>
              <a:t>19.05.2014</a:t>
            </a:r>
            <a:endParaRPr lang="en-US" altLang="en-US"/>
          </a:p>
        </p:txBody>
      </p:sp>
      <p:sp>
        <p:nvSpPr>
          <p:cNvPr id="7171" name="AutoShape 3"/>
          <p:cNvSpPr>
            <a:spLocks/>
          </p:cNvSpPr>
          <p:nvPr/>
        </p:nvSpPr>
        <p:spPr bwMode="auto">
          <a:xfrm>
            <a:off x="8624888" y="6469501"/>
            <a:ext cx="266700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fld id="{ABA21294-66A3-4AB1-942E-4E09C971CFBA}" type="slidenum">
              <a:rPr lang="en-US" altLang="en-US" sz="800"/>
              <a:pPr algn="ctr"/>
              <a:t>12</a:t>
            </a:fld>
            <a:endParaRPr lang="en-US" altLang="en-US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>
          <a:xfrm>
            <a:off x="323850" y="620713"/>
            <a:ext cx="8496300" cy="971550"/>
          </a:xfrm>
        </p:spPr>
        <p:txBody>
          <a:bodyPr/>
          <a:lstStyle/>
          <a:p>
            <a:pPr defTabSz="914400"/>
            <a:r>
              <a:rPr lang="en-US" altLang="en-US" sz="2800" b="1">
                <a:latin typeface="Arial" pitchFamily="34" charset="0"/>
                <a:cs typeface="Arial" pitchFamily="34" charset="0"/>
                <a:sym typeface="Arial" pitchFamily="34" charset="0"/>
              </a:rPr>
              <a:t>Journey execution</a:t>
            </a:r>
            <a:endParaRPr lang="en-US" altLang="en-US"/>
          </a:p>
        </p:txBody>
      </p:sp>
      <p:sp>
        <p:nvSpPr>
          <p:cNvPr id="7174" name="AutoShape 6"/>
          <p:cNvSpPr>
            <a:spLocks/>
          </p:cNvSpPr>
          <p:nvPr/>
        </p:nvSpPr>
        <p:spPr bwMode="auto">
          <a:xfrm>
            <a:off x="3238500" y="4308475"/>
            <a:ext cx="265113" cy="22542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FF260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7175" name="AutoShape 7"/>
          <p:cNvSpPr>
            <a:spLocks/>
          </p:cNvSpPr>
          <p:nvPr/>
        </p:nvSpPr>
        <p:spPr bwMode="auto">
          <a:xfrm>
            <a:off x="3606800" y="4168775"/>
            <a:ext cx="265113" cy="22542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FF260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7176" name="AutoShape 8"/>
          <p:cNvSpPr>
            <a:spLocks/>
          </p:cNvSpPr>
          <p:nvPr/>
        </p:nvSpPr>
        <p:spPr bwMode="auto">
          <a:xfrm>
            <a:off x="4279900" y="3584575"/>
            <a:ext cx="265113" cy="22542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FF260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3560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 descr="Screen Shot 2014-05-19 at 15.31.5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3" name="AutoShape 1"/>
          <p:cNvSpPr>
            <a:spLocks/>
          </p:cNvSpPr>
          <p:nvPr/>
        </p:nvSpPr>
        <p:spPr bwMode="auto">
          <a:xfrm>
            <a:off x="4770408" y="6478588"/>
            <a:ext cx="3009930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800" dirty="0"/>
              <a:t>Jan </a:t>
            </a:r>
            <a:r>
              <a:rPr lang="en-US" altLang="en-US" sz="800" dirty="0" err="1"/>
              <a:t>Dörrie</a:t>
            </a:r>
            <a:r>
              <a:rPr lang="en-US" altLang="en-US" sz="800" dirty="0"/>
              <a:t>, Simone Forte, Charalampos Gkonos, </a:t>
            </a:r>
            <a:r>
              <a:rPr lang="en-US" altLang="en-US" sz="800" dirty="0" err="1"/>
              <a:t>Athina</a:t>
            </a:r>
            <a:r>
              <a:rPr lang="en-US" altLang="en-US" sz="800" dirty="0"/>
              <a:t> </a:t>
            </a:r>
            <a:r>
              <a:rPr lang="en-US" altLang="en-US" sz="800" dirty="0" err="1"/>
              <a:t>Korfiati</a:t>
            </a:r>
            <a:endParaRPr lang="en-US" altLang="en-US" dirty="0"/>
          </a:p>
        </p:txBody>
      </p:sp>
      <p:sp>
        <p:nvSpPr>
          <p:cNvPr id="8194" name="AutoShape 2"/>
          <p:cNvSpPr>
            <a:spLocks/>
          </p:cNvSpPr>
          <p:nvPr/>
        </p:nvSpPr>
        <p:spPr bwMode="auto">
          <a:xfrm>
            <a:off x="7981950" y="6478588"/>
            <a:ext cx="522288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800"/>
              <a:t>19.05.2014</a:t>
            </a:r>
            <a:endParaRPr lang="en-US" altLang="en-US"/>
          </a:p>
        </p:txBody>
      </p:sp>
      <p:sp>
        <p:nvSpPr>
          <p:cNvPr id="8195" name="AutoShape 3"/>
          <p:cNvSpPr>
            <a:spLocks/>
          </p:cNvSpPr>
          <p:nvPr/>
        </p:nvSpPr>
        <p:spPr bwMode="auto">
          <a:xfrm>
            <a:off x="8624888" y="6478127"/>
            <a:ext cx="266700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fld id="{361C55F9-DD8E-4839-BC74-7FE3DF7807FC}" type="slidenum">
              <a:rPr lang="en-US" altLang="en-US" sz="800"/>
              <a:pPr algn="ctr"/>
              <a:t>13</a:t>
            </a:fld>
            <a:endParaRPr lang="en-US" altLang="en-US" dirty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title"/>
          </p:nvPr>
        </p:nvSpPr>
        <p:spPr>
          <a:xfrm>
            <a:off x="323850" y="620713"/>
            <a:ext cx="8496300" cy="971550"/>
          </a:xfrm>
        </p:spPr>
        <p:txBody>
          <a:bodyPr/>
          <a:lstStyle/>
          <a:p>
            <a:pPr defTabSz="914400"/>
            <a:r>
              <a:rPr lang="en-US" altLang="en-US" sz="2800" b="1">
                <a:latin typeface="Arial" pitchFamily="34" charset="0"/>
                <a:cs typeface="Arial" pitchFamily="34" charset="0"/>
                <a:sym typeface="Arial" pitchFamily="34" charset="0"/>
              </a:rPr>
              <a:t>Journey execution</a:t>
            </a:r>
            <a:endParaRPr lang="en-US" altLang="en-US"/>
          </a:p>
        </p:txBody>
      </p:sp>
      <p:sp>
        <p:nvSpPr>
          <p:cNvPr id="8198" name="AutoShape 6"/>
          <p:cNvSpPr>
            <a:spLocks/>
          </p:cNvSpPr>
          <p:nvPr/>
        </p:nvSpPr>
        <p:spPr bwMode="auto">
          <a:xfrm>
            <a:off x="3238500" y="4308475"/>
            <a:ext cx="265113" cy="22542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FF260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8199" name="AutoShape 7"/>
          <p:cNvSpPr>
            <a:spLocks/>
          </p:cNvSpPr>
          <p:nvPr/>
        </p:nvSpPr>
        <p:spPr bwMode="auto">
          <a:xfrm>
            <a:off x="3606800" y="4168775"/>
            <a:ext cx="265113" cy="22542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FF260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8200" name="AutoShape 8"/>
          <p:cNvSpPr>
            <a:spLocks/>
          </p:cNvSpPr>
          <p:nvPr/>
        </p:nvSpPr>
        <p:spPr bwMode="auto">
          <a:xfrm>
            <a:off x="4279900" y="3584575"/>
            <a:ext cx="265113" cy="22542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FF260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382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Screen Shot 2014-05-19 at 15.31.5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17" name="AutoShape 1"/>
          <p:cNvSpPr>
            <a:spLocks/>
          </p:cNvSpPr>
          <p:nvPr/>
        </p:nvSpPr>
        <p:spPr bwMode="auto">
          <a:xfrm>
            <a:off x="4701396" y="6478588"/>
            <a:ext cx="3078942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800" dirty="0"/>
              <a:t>Jan </a:t>
            </a:r>
            <a:r>
              <a:rPr lang="en-US" altLang="en-US" sz="800" dirty="0" err="1"/>
              <a:t>Dörrie</a:t>
            </a:r>
            <a:r>
              <a:rPr lang="en-US" altLang="en-US" sz="800" dirty="0"/>
              <a:t>, Simone Forte, Charalampos Gkonos, </a:t>
            </a:r>
            <a:r>
              <a:rPr lang="en-US" altLang="en-US" sz="800" dirty="0" err="1"/>
              <a:t>Athina</a:t>
            </a:r>
            <a:r>
              <a:rPr lang="en-US" altLang="en-US" sz="800" dirty="0"/>
              <a:t> </a:t>
            </a:r>
            <a:r>
              <a:rPr lang="en-US" altLang="en-US" sz="800" dirty="0" err="1"/>
              <a:t>Korfiati</a:t>
            </a:r>
            <a:endParaRPr lang="en-US" altLang="en-US" dirty="0"/>
          </a:p>
        </p:txBody>
      </p:sp>
      <p:sp>
        <p:nvSpPr>
          <p:cNvPr id="9218" name="AutoShape 2"/>
          <p:cNvSpPr>
            <a:spLocks/>
          </p:cNvSpPr>
          <p:nvPr/>
        </p:nvSpPr>
        <p:spPr bwMode="auto">
          <a:xfrm>
            <a:off x="7981950" y="6478588"/>
            <a:ext cx="522288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800"/>
              <a:t>19.05.2014</a:t>
            </a:r>
            <a:endParaRPr lang="en-US" altLang="en-US"/>
          </a:p>
        </p:txBody>
      </p:sp>
      <p:sp>
        <p:nvSpPr>
          <p:cNvPr id="9219" name="AutoShape 3"/>
          <p:cNvSpPr>
            <a:spLocks/>
          </p:cNvSpPr>
          <p:nvPr/>
        </p:nvSpPr>
        <p:spPr bwMode="auto">
          <a:xfrm>
            <a:off x="8624888" y="6478127"/>
            <a:ext cx="266700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fld id="{7FC23496-A3D3-4D5E-8235-6C4A6737C340}" type="slidenum">
              <a:rPr lang="en-US" altLang="en-US" sz="800"/>
              <a:pPr algn="ctr"/>
              <a:t>14</a:t>
            </a:fld>
            <a:endParaRPr lang="en-US" altLang="en-US" dirty="0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title"/>
          </p:nvPr>
        </p:nvSpPr>
        <p:spPr>
          <a:xfrm>
            <a:off x="323850" y="620713"/>
            <a:ext cx="8496300" cy="971550"/>
          </a:xfrm>
        </p:spPr>
        <p:txBody>
          <a:bodyPr/>
          <a:lstStyle/>
          <a:p>
            <a:pPr defTabSz="914400"/>
            <a:r>
              <a:rPr lang="en-US" altLang="en-US" sz="2800" b="1">
                <a:latin typeface="Arial" pitchFamily="34" charset="0"/>
                <a:cs typeface="Arial" pitchFamily="34" charset="0"/>
                <a:sym typeface="Arial" pitchFamily="34" charset="0"/>
              </a:rPr>
              <a:t>Journey execution</a:t>
            </a:r>
            <a:endParaRPr lang="en-US" altLang="en-US"/>
          </a:p>
        </p:txBody>
      </p:sp>
      <p:sp>
        <p:nvSpPr>
          <p:cNvPr id="9222" name="AutoShape 6"/>
          <p:cNvSpPr>
            <a:spLocks/>
          </p:cNvSpPr>
          <p:nvPr/>
        </p:nvSpPr>
        <p:spPr bwMode="auto">
          <a:xfrm>
            <a:off x="4279900" y="3584575"/>
            <a:ext cx="265113" cy="22542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FF260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9223" name="AutoShape 7"/>
          <p:cNvSpPr>
            <a:spLocks/>
          </p:cNvSpPr>
          <p:nvPr/>
        </p:nvSpPr>
        <p:spPr bwMode="auto">
          <a:xfrm>
            <a:off x="4013200" y="4041775"/>
            <a:ext cx="265113" cy="22542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FF260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9224" name="AutoShape 8"/>
          <p:cNvSpPr>
            <a:spLocks/>
          </p:cNvSpPr>
          <p:nvPr/>
        </p:nvSpPr>
        <p:spPr bwMode="auto">
          <a:xfrm>
            <a:off x="3238500" y="4308475"/>
            <a:ext cx="265113" cy="22542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FF260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8375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5" descr="Screen Shot 2014-05-19 at 15.31.5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1" name="AutoShape 1"/>
          <p:cNvSpPr>
            <a:spLocks/>
          </p:cNvSpPr>
          <p:nvPr/>
        </p:nvSpPr>
        <p:spPr bwMode="auto">
          <a:xfrm>
            <a:off x="4710023" y="6478588"/>
            <a:ext cx="3070315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800" dirty="0"/>
              <a:t>Jan </a:t>
            </a:r>
            <a:r>
              <a:rPr lang="en-US" altLang="en-US" sz="800" dirty="0" err="1"/>
              <a:t>Dörrie</a:t>
            </a:r>
            <a:r>
              <a:rPr lang="en-US" altLang="en-US" sz="800" dirty="0"/>
              <a:t>, Simone Forte, Charalampos Gkonos, </a:t>
            </a:r>
            <a:r>
              <a:rPr lang="en-US" altLang="en-US" sz="800" dirty="0" err="1"/>
              <a:t>Athina</a:t>
            </a:r>
            <a:r>
              <a:rPr lang="en-US" altLang="en-US" sz="800" dirty="0"/>
              <a:t> </a:t>
            </a:r>
            <a:r>
              <a:rPr lang="en-US" altLang="en-US" sz="800" dirty="0" err="1"/>
              <a:t>Korfiati</a:t>
            </a:r>
            <a:endParaRPr lang="en-US" altLang="en-US" dirty="0"/>
          </a:p>
        </p:txBody>
      </p:sp>
      <p:sp>
        <p:nvSpPr>
          <p:cNvPr id="10242" name="AutoShape 2"/>
          <p:cNvSpPr>
            <a:spLocks/>
          </p:cNvSpPr>
          <p:nvPr/>
        </p:nvSpPr>
        <p:spPr bwMode="auto">
          <a:xfrm>
            <a:off x="7981950" y="6478588"/>
            <a:ext cx="522288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800"/>
              <a:t>19.05.2014</a:t>
            </a:r>
            <a:endParaRPr lang="en-US" altLang="en-US"/>
          </a:p>
        </p:txBody>
      </p:sp>
      <p:sp>
        <p:nvSpPr>
          <p:cNvPr id="10243" name="AutoShape 3"/>
          <p:cNvSpPr>
            <a:spLocks/>
          </p:cNvSpPr>
          <p:nvPr/>
        </p:nvSpPr>
        <p:spPr bwMode="auto">
          <a:xfrm>
            <a:off x="8624888" y="6478127"/>
            <a:ext cx="266700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fld id="{822D1CFF-F9CD-43D6-8977-E13232D1D85D}" type="slidenum">
              <a:rPr lang="en-US" altLang="en-US" sz="800"/>
              <a:pPr algn="ctr"/>
              <a:t>15</a:t>
            </a:fld>
            <a:endParaRPr lang="en-US" altLang="en-US" dirty="0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>
          <a:xfrm>
            <a:off x="323850" y="620713"/>
            <a:ext cx="8496300" cy="971550"/>
          </a:xfrm>
        </p:spPr>
        <p:txBody>
          <a:bodyPr/>
          <a:lstStyle/>
          <a:p>
            <a:pPr defTabSz="914400"/>
            <a:r>
              <a:rPr lang="en-US" altLang="en-US" sz="2800" b="1">
                <a:latin typeface="Arial" pitchFamily="34" charset="0"/>
                <a:cs typeface="Arial" pitchFamily="34" charset="0"/>
                <a:sym typeface="Arial" pitchFamily="34" charset="0"/>
              </a:rPr>
              <a:t>Journey execution</a:t>
            </a:r>
            <a:endParaRPr lang="en-US" altLang="en-US"/>
          </a:p>
        </p:txBody>
      </p:sp>
      <p:sp>
        <p:nvSpPr>
          <p:cNvPr id="10246" name="AutoShape 6"/>
          <p:cNvSpPr>
            <a:spLocks/>
          </p:cNvSpPr>
          <p:nvPr/>
        </p:nvSpPr>
        <p:spPr bwMode="auto">
          <a:xfrm>
            <a:off x="4013200" y="4041775"/>
            <a:ext cx="265113" cy="22542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FF260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247" name="AutoShape 7"/>
          <p:cNvSpPr>
            <a:spLocks/>
          </p:cNvSpPr>
          <p:nvPr/>
        </p:nvSpPr>
        <p:spPr bwMode="auto">
          <a:xfrm>
            <a:off x="3238500" y="4308475"/>
            <a:ext cx="265113" cy="22542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FF260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248" name="AutoShape 8"/>
          <p:cNvSpPr>
            <a:spLocks/>
          </p:cNvSpPr>
          <p:nvPr/>
        </p:nvSpPr>
        <p:spPr bwMode="auto">
          <a:xfrm>
            <a:off x="4648200" y="3805238"/>
            <a:ext cx="265113" cy="22542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FF260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5082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 descr="Screen Shot 2014-05-19 at 15.31.5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66" name="AutoShape 2"/>
          <p:cNvSpPr>
            <a:spLocks/>
          </p:cNvSpPr>
          <p:nvPr/>
        </p:nvSpPr>
        <p:spPr bwMode="auto">
          <a:xfrm>
            <a:off x="7981950" y="6478588"/>
            <a:ext cx="522288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title"/>
          </p:nvPr>
        </p:nvSpPr>
        <p:spPr>
          <a:xfrm>
            <a:off x="323850" y="620713"/>
            <a:ext cx="8496300" cy="971550"/>
          </a:xfrm>
        </p:spPr>
        <p:txBody>
          <a:bodyPr/>
          <a:lstStyle/>
          <a:p>
            <a:pPr defTabSz="914400"/>
            <a:r>
              <a:rPr lang="en-US" altLang="en-US" sz="2800" b="1">
                <a:latin typeface="Arial" pitchFamily="34" charset="0"/>
                <a:cs typeface="Arial" pitchFamily="34" charset="0"/>
                <a:sym typeface="Arial" pitchFamily="34" charset="0"/>
              </a:rPr>
              <a:t>Journey execution</a:t>
            </a:r>
            <a:endParaRPr lang="en-US" altLang="en-US"/>
          </a:p>
        </p:txBody>
      </p:sp>
      <p:sp>
        <p:nvSpPr>
          <p:cNvPr id="11270" name="AutoShape 6"/>
          <p:cNvSpPr>
            <a:spLocks/>
          </p:cNvSpPr>
          <p:nvPr/>
        </p:nvSpPr>
        <p:spPr bwMode="auto">
          <a:xfrm>
            <a:off x="4648200" y="3805238"/>
            <a:ext cx="265113" cy="22542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FF260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1271" name="AutoShape 7"/>
          <p:cNvSpPr>
            <a:spLocks/>
          </p:cNvSpPr>
          <p:nvPr/>
        </p:nvSpPr>
        <p:spPr bwMode="auto">
          <a:xfrm>
            <a:off x="4191000" y="3990975"/>
            <a:ext cx="265113" cy="22542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FF260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1272" name="AutoShape 8"/>
          <p:cNvSpPr>
            <a:spLocks/>
          </p:cNvSpPr>
          <p:nvPr/>
        </p:nvSpPr>
        <p:spPr bwMode="auto">
          <a:xfrm>
            <a:off x="3238500" y="4308475"/>
            <a:ext cx="265113" cy="22542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FF260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4" name="AutoShape 1"/>
          <p:cNvSpPr>
            <a:spLocks/>
          </p:cNvSpPr>
          <p:nvPr/>
        </p:nvSpPr>
        <p:spPr bwMode="auto">
          <a:xfrm>
            <a:off x="4710023" y="6478588"/>
            <a:ext cx="3070315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800" dirty="0"/>
              <a:t>Jan </a:t>
            </a:r>
            <a:r>
              <a:rPr lang="en-US" altLang="en-US" sz="800" dirty="0" err="1"/>
              <a:t>Dörrie</a:t>
            </a:r>
            <a:r>
              <a:rPr lang="en-US" altLang="en-US" sz="800" dirty="0"/>
              <a:t>, Simone Forte, Charalampos Gkonos, </a:t>
            </a:r>
            <a:r>
              <a:rPr lang="en-US" altLang="en-US" sz="800" dirty="0" err="1"/>
              <a:t>Athina</a:t>
            </a:r>
            <a:r>
              <a:rPr lang="en-US" altLang="en-US" sz="800" dirty="0"/>
              <a:t> </a:t>
            </a:r>
            <a:r>
              <a:rPr lang="en-US" altLang="en-US" sz="800" dirty="0" err="1"/>
              <a:t>Korfiati</a:t>
            </a:r>
            <a:endParaRPr lang="en-US" altLang="en-US" dirty="0"/>
          </a:p>
        </p:txBody>
      </p:sp>
      <p:sp>
        <p:nvSpPr>
          <p:cNvPr id="15" name="AutoShape 2"/>
          <p:cNvSpPr>
            <a:spLocks/>
          </p:cNvSpPr>
          <p:nvPr/>
        </p:nvSpPr>
        <p:spPr bwMode="auto">
          <a:xfrm>
            <a:off x="7981950" y="6478588"/>
            <a:ext cx="522288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800"/>
              <a:t>19.05.2014</a:t>
            </a:r>
            <a:endParaRPr lang="en-US" altLang="en-US"/>
          </a:p>
        </p:txBody>
      </p:sp>
      <p:sp>
        <p:nvSpPr>
          <p:cNvPr id="16" name="AutoShape 3"/>
          <p:cNvSpPr>
            <a:spLocks/>
          </p:cNvSpPr>
          <p:nvPr/>
        </p:nvSpPr>
        <p:spPr bwMode="auto">
          <a:xfrm>
            <a:off x="8624888" y="6478127"/>
            <a:ext cx="266700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fld id="{822D1CFF-F9CD-43D6-8977-E13232D1D85D}" type="slidenum">
              <a:rPr lang="en-US" altLang="en-US" sz="800"/>
              <a:pPr algn="ctr"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188140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 descr="Screen Shot 2014-05-19 at 15.31.5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0" name="AutoShape 2"/>
          <p:cNvSpPr>
            <a:spLocks/>
          </p:cNvSpPr>
          <p:nvPr/>
        </p:nvSpPr>
        <p:spPr bwMode="auto">
          <a:xfrm>
            <a:off x="7981950" y="6478588"/>
            <a:ext cx="522288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dirty="0"/>
          </a:p>
        </p:txBody>
      </p:sp>
      <p:sp>
        <p:nvSpPr>
          <p:cNvPr id="12291" name="AutoShape 3"/>
          <p:cNvSpPr>
            <a:spLocks/>
          </p:cNvSpPr>
          <p:nvPr/>
        </p:nvSpPr>
        <p:spPr bwMode="auto">
          <a:xfrm>
            <a:off x="8624888" y="6245225"/>
            <a:ext cx="266700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 dirty="0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title"/>
          </p:nvPr>
        </p:nvSpPr>
        <p:spPr>
          <a:xfrm>
            <a:off x="323850" y="620713"/>
            <a:ext cx="8496300" cy="971550"/>
          </a:xfrm>
        </p:spPr>
        <p:txBody>
          <a:bodyPr/>
          <a:lstStyle/>
          <a:p>
            <a:pPr defTabSz="914400"/>
            <a:r>
              <a:rPr lang="en-US" altLang="en-US" sz="2800" b="1">
                <a:latin typeface="Arial" pitchFamily="34" charset="0"/>
                <a:cs typeface="Arial" pitchFamily="34" charset="0"/>
                <a:sym typeface="Arial" pitchFamily="34" charset="0"/>
              </a:rPr>
              <a:t>Journey execution</a:t>
            </a:r>
            <a:endParaRPr lang="en-US" altLang="en-US"/>
          </a:p>
        </p:txBody>
      </p:sp>
      <p:sp>
        <p:nvSpPr>
          <p:cNvPr id="12294" name="AutoShape 6"/>
          <p:cNvSpPr>
            <a:spLocks/>
          </p:cNvSpPr>
          <p:nvPr/>
        </p:nvSpPr>
        <p:spPr bwMode="auto">
          <a:xfrm>
            <a:off x="4648200" y="3805238"/>
            <a:ext cx="265113" cy="22542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FF260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2295" name="AutoShape 7"/>
          <p:cNvSpPr>
            <a:spLocks/>
          </p:cNvSpPr>
          <p:nvPr/>
        </p:nvSpPr>
        <p:spPr bwMode="auto">
          <a:xfrm>
            <a:off x="4191000" y="3990975"/>
            <a:ext cx="265113" cy="22542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FF260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2296" name="AutoShape 8"/>
          <p:cNvSpPr>
            <a:spLocks/>
          </p:cNvSpPr>
          <p:nvPr/>
        </p:nvSpPr>
        <p:spPr bwMode="auto">
          <a:xfrm>
            <a:off x="3733800" y="4143375"/>
            <a:ext cx="265113" cy="22542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rgbClr val="FF2600"/>
          </a:solidFill>
          <a:ln>
            <a:noFill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4" name="AutoShape 1"/>
          <p:cNvSpPr>
            <a:spLocks/>
          </p:cNvSpPr>
          <p:nvPr/>
        </p:nvSpPr>
        <p:spPr bwMode="auto">
          <a:xfrm>
            <a:off x="4710023" y="6478588"/>
            <a:ext cx="3070315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800" dirty="0"/>
              <a:t>Jan </a:t>
            </a:r>
            <a:r>
              <a:rPr lang="en-US" altLang="en-US" sz="800" dirty="0" err="1"/>
              <a:t>Dörrie</a:t>
            </a:r>
            <a:r>
              <a:rPr lang="en-US" altLang="en-US" sz="800" dirty="0"/>
              <a:t>, Simone Forte, Charalampos Gkonos, </a:t>
            </a:r>
            <a:r>
              <a:rPr lang="en-US" altLang="en-US" sz="800" dirty="0" err="1"/>
              <a:t>Athina</a:t>
            </a:r>
            <a:r>
              <a:rPr lang="en-US" altLang="en-US" sz="800" dirty="0"/>
              <a:t> </a:t>
            </a:r>
            <a:r>
              <a:rPr lang="en-US" altLang="en-US" sz="800" dirty="0" err="1"/>
              <a:t>Korfiati</a:t>
            </a:r>
            <a:endParaRPr lang="en-US" altLang="en-US" dirty="0"/>
          </a:p>
        </p:txBody>
      </p:sp>
      <p:sp>
        <p:nvSpPr>
          <p:cNvPr id="15" name="AutoShape 2"/>
          <p:cNvSpPr>
            <a:spLocks/>
          </p:cNvSpPr>
          <p:nvPr/>
        </p:nvSpPr>
        <p:spPr bwMode="auto">
          <a:xfrm>
            <a:off x="7981950" y="6478588"/>
            <a:ext cx="522288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800"/>
              <a:t>19.05.2014</a:t>
            </a:r>
            <a:endParaRPr lang="en-US" altLang="en-US"/>
          </a:p>
        </p:txBody>
      </p:sp>
      <p:sp>
        <p:nvSpPr>
          <p:cNvPr id="16" name="AutoShape 3"/>
          <p:cNvSpPr>
            <a:spLocks/>
          </p:cNvSpPr>
          <p:nvPr/>
        </p:nvSpPr>
        <p:spPr bwMode="auto">
          <a:xfrm>
            <a:off x="8624888" y="6478127"/>
            <a:ext cx="266700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fld id="{822D1CFF-F9CD-43D6-8977-E13232D1D85D}" type="slidenum">
              <a:rPr lang="en-US" altLang="en-US" sz="800"/>
              <a:pPr algn="ctr"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366102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Increase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number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cars</a:t>
            </a:r>
            <a:r>
              <a:rPr lang="de-CH" dirty="0" smtClean="0"/>
              <a:t> </a:t>
            </a:r>
            <a:r>
              <a:rPr lang="de-CH" dirty="0" err="1" smtClean="0"/>
              <a:t>increases</a:t>
            </a:r>
            <a:r>
              <a:rPr lang="de-CH" dirty="0" smtClean="0"/>
              <a:t> </a:t>
            </a:r>
            <a:r>
              <a:rPr lang="de-CH" dirty="0" err="1" smtClean="0"/>
              <a:t>travel</a:t>
            </a:r>
            <a:r>
              <a:rPr lang="de-CH" dirty="0" smtClean="0"/>
              <a:t> time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Simulation </a:t>
            </a:r>
            <a:r>
              <a:rPr lang="de-CH" dirty="0" err="1" smtClean="0"/>
              <a:t>Results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de-DE" dirty="0" smtClean="0"/>
              <a:t>Jan Dörrie, Simone Forte, Charalampos Gkonos, Athina </a:t>
            </a:r>
            <a:r>
              <a:rPr lang="de-DE" dirty="0" err="1" smtClean="0"/>
              <a:t>Korfiati</a:t>
            </a:r>
            <a:endParaRPr lang="de-DE" dirty="0"/>
          </a:p>
        </p:txBody>
      </p:sp>
      <p:pic>
        <p:nvPicPr>
          <p:cNvPr id="9" name="Picture 8" descr="Travel_Tim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902"/>
            <a:ext cx="9144000" cy="324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91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possible</a:t>
            </a:r>
            <a:r>
              <a:rPr lang="de-CH" dirty="0" smtClean="0"/>
              <a:t> </a:t>
            </a:r>
            <a:r>
              <a:rPr lang="de-CH" dirty="0" err="1" smtClean="0"/>
              <a:t>positions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tunnel</a:t>
            </a:r>
            <a:r>
              <a:rPr lang="de-CH" dirty="0"/>
              <a:t> </a:t>
            </a:r>
            <a:r>
              <a:rPr lang="de-CH" dirty="0" err="1" smtClean="0"/>
              <a:t>were</a:t>
            </a:r>
            <a:r>
              <a:rPr lang="de-CH" dirty="0" smtClean="0"/>
              <a:t> </a:t>
            </a:r>
            <a:r>
              <a:rPr lang="de-CH" dirty="0" err="1" smtClean="0"/>
              <a:t>considered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Simulation </a:t>
            </a:r>
            <a:r>
              <a:rPr lang="de-CH" dirty="0" err="1" smtClean="0"/>
              <a:t>Results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de-DE" dirty="0" smtClean="0"/>
              <a:t>Jan Dörrie, Simone Forte, Charalampos Gkonos, Athina </a:t>
            </a:r>
            <a:r>
              <a:rPr lang="de-DE" dirty="0" err="1" smtClean="0"/>
              <a:t>Korfiati</a:t>
            </a:r>
            <a:endParaRPr lang="de-DE" dirty="0"/>
          </a:p>
        </p:txBody>
      </p:sp>
      <p:pic>
        <p:nvPicPr>
          <p:cNvPr id="8" name="Picture 7" descr="tunnel_positions_cropp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718" y="2468305"/>
            <a:ext cx="4242564" cy="376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10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</a:t>
            </a:r>
            <a:r>
              <a:rPr lang="en-GB" dirty="0" smtClean="0"/>
              <a:t>eneral Motivation</a:t>
            </a:r>
          </a:p>
          <a:p>
            <a:r>
              <a:rPr lang="en-GB" dirty="0" smtClean="0"/>
              <a:t>Introduction &amp; </a:t>
            </a:r>
            <a:r>
              <a:rPr lang="en-GB" dirty="0"/>
              <a:t>Fundamental Q</a:t>
            </a:r>
            <a:r>
              <a:rPr lang="en-GB" dirty="0" smtClean="0"/>
              <a:t>uestions</a:t>
            </a:r>
          </a:p>
          <a:p>
            <a:r>
              <a:rPr lang="en-US" dirty="0" smtClean="0"/>
              <a:t>Data Processing</a:t>
            </a:r>
          </a:p>
          <a:p>
            <a:r>
              <a:rPr lang="en-US" dirty="0"/>
              <a:t>Description of the </a:t>
            </a:r>
            <a:r>
              <a:rPr lang="en-US" dirty="0" smtClean="0"/>
              <a:t>Model</a:t>
            </a:r>
            <a:endParaRPr lang="en-US" dirty="0" smtClean="0"/>
          </a:p>
          <a:p>
            <a:r>
              <a:rPr lang="en-US" dirty="0"/>
              <a:t>Simulation </a:t>
            </a:r>
            <a:r>
              <a:rPr lang="en-US" dirty="0" smtClean="0"/>
              <a:t>Results</a:t>
            </a:r>
          </a:p>
          <a:p>
            <a:r>
              <a:rPr lang="en-US" dirty="0" smtClean="0"/>
              <a:t>Conclusions</a:t>
            </a:r>
            <a:endParaRPr lang="en-US" dirty="0" smtClean="0"/>
          </a:p>
          <a:p>
            <a:endParaRPr lang="en-US" dirty="0" smtClean="0"/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Table </a:t>
            </a:r>
            <a:r>
              <a:rPr lang="de-CH" dirty="0" err="1"/>
              <a:t>of</a:t>
            </a:r>
            <a:r>
              <a:rPr lang="de-CH" dirty="0"/>
              <a:t> Contents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de-DE" dirty="0" smtClean="0"/>
              <a:t>Jan Dörrie, Simone Forte, Charalampos Gkonos, Athina </a:t>
            </a:r>
            <a:r>
              <a:rPr lang="de-DE" dirty="0" err="1" smtClean="0"/>
              <a:t>Korfiati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8893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Simulation </a:t>
            </a:r>
            <a:r>
              <a:rPr lang="de-CH" dirty="0" err="1" smtClean="0"/>
              <a:t>Results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de-DE" dirty="0" smtClean="0"/>
              <a:t>Jan Dörrie, Simone Forte, Charalampos Gkonos, Athina </a:t>
            </a:r>
            <a:r>
              <a:rPr lang="de-DE" dirty="0" err="1" smtClean="0"/>
              <a:t>Korfiati</a:t>
            </a:r>
            <a:endParaRPr lang="de-DE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3412388"/>
              </p:ext>
            </p:extLst>
          </p:nvPr>
        </p:nvGraphicFramePr>
        <p:xfrm>
          <a:off x="2135170" y="1788759"/>
          <a:ext cx="4873660" cy="4072284"/>
        </p:xfrm>
        <a:graphic>
          <a:graphicData uri="http://schemas.openxmlformats.org/drawingml/2006/table">
            <a:tbl>
              <a:tblPr/>
              <a:tblGrid>
                <a:gridCol w="1007774"/>
                <a:gridCol w="1106899"/>
                <a:gridCol w="842565"/>
                <a:gridCol w="958211"/>
                <a:gridCol w="958211"/>
              </a:tblGrid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start node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end node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o-R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 cars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o-RO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 cars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o-R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 cars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</a:t>
                      </a:r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398570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447040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C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576070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419070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B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444740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542180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410970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453580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E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564700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574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404440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441430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541860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420470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D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453320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544150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423860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443500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533280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421850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7F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435940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539880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683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399220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450070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555110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97B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409720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441690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527970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414000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D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447560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520660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393170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447390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536280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1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401790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443810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553050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17C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417620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9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440940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553870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E7C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440600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533280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407270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439130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531330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47F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412490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C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441830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536610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F81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----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----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400872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1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471644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545545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8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3143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Conclusion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de-DE" dirty="0" smtClean="0"/>
              <a:t>Jan Dörrie, Simone Forte, Charalampos Gkonos, Athina </a:t>
            </a:r>
            <a:r>
              <a:rPr lang="de-DE" dirty="0" err="1" smtClean="0"/>
              <a:t>Korfiati</a:t>
            </a:r>
            <a:endParaRPr lang="de-DE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tunnel improved results for 1000 cars</a:t>
            </a:r>
          </a:p>
          <a:p>
            <a:r>
              <a:rPr lang="en-US" dirty="0" smtClean="0"/>
              <a:t>Hard to say which tunnel is best in general</a:t>
            </a:r>
          </a:p>
          <a:p>
            <a:r>
              <a:rPr lang="en-US" dirty="0" smtClean="0"/>
              <a:t>Change to no tunnel is not significant for 500 and 2000 cars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38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Thank</a:t>
            </a:r>
            <a:r>
              <a:rPr lang="de-CH" dirty="0" smtClean="0"/>
              <a:t> </a:t>
            </a:r>
            <a:r>
              <a:rPr lang="de-CH" dirty="0" err="1" smtClean="0"/>
              <a:t>you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your</a:t>
            </a:r>
            <a:r>
              <a:rPr lang="de-CH" dirty="0" smtClean="0"/>
              <a:t> </a:t>
            </a:r>
            <a:r>
              <a:rPr lang="de-CH" dirty="0" err="1" smtClean="0"/>
              <a:t>attention</a:t>
            </a:r>
            <a:r>
              <a:rPr lang="de-CH" dirty="0" smtClean="0"/>
              <a:t>!!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 smtClean="0"/>
              <a:t>Questions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r="5865"/>
          <a:stretch>
            <a:fillRect/>
          </a:stretch>
        </p:blipFill>
        <p:spPr/>
      </p:pic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de-DE" dirty="0" smtClean="0"/>
              <a:t>Jan Dörrie, Simone Forte, Charalampos Gkonos, Athina </a:t>
            </a:r>
            <a:r>
              <a:rPr lang="de-DE" dirty="0" err="1" smtClean="0"/>
              <a:t>Korfiati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27307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1592714"/>
            <a:ext cx="5778500" cy="4210050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Motivation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de-DE" dirty="0" smtClean="0"/>
              <a:t>Jan Dörrie, Simone Forte, Charalampos Gkonos, Athina </a:t>
            </a:r>
            <a:r>
              <a:rPr lang="de-DE" dirty="0" err="1" smtClean="0"/>
              <a:t>Korfiati</a:t>
            </a:r>
            <a:endParaRPr lang="de-DE" dirty="0"/>
          </a:p>
        </p:txBody>
      </p:sp>
      <p:sp>
        <p:nvSpPr>
          <p:cNvPr id="9" name="TextBox 8"/>
          <p:cNvSpPr txBox="1"/>
          <p:nvPr/>
        </p:nvSpPr>
        <p:spPr>
          <a:xfrm>
            <a:off x="396875" y="5757324"/>
            <a:ext cx="74740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Credit Suisse, 2014. </a:t>
            </a:r>
            <a:r>
              <a:rPr lang="en-US" sz="1000" i="1" dirty="0"/>
              <a:t>Morning Traffic Congestion in Switzerland – the Commuter Congestion Index</a:t>
            </a:r>
            <a:r>
              <a:rPr lang="en-US" sz="1000" i="1" dirty="0" smtClean="0"/>
              <a:t>. </a:t>
            </a:r>
            <a:r>
              <a:rPr lang="en-US" sz="1000" dirty="0"/>
              <a:t>[Online] </a:t>
            </a:r>
            <a:br>
              <a:rPr lang="en-US" sz="1000" dirty="0"/>
            </a:br>
            <a:r>
              <a:rPr lang="en-US" sz="1000" dirty="0"/>
              <a:t>Available at: </a:t>
            </a:r>
            <a:r>
              <a:rPr lang="en-US" sz="1000" u="sng" dirty="0">
                <a:hlinkClick r:id="rId3"/>
              </a:rPr>
              <a:t>https://www.credit-suisse.com/publications/one-articles/news-and-expertise/2014/03/en/zurich-and-geneva-need-road-pricing/_</a:t>
            </a:r>
            <a:r>
              <a:rPr lang="en-US" sz="1000" u="sng" dirty="0" smtClean="0">
                <a:hlinkClick r:id="rId3"/>
              </a:rPr>
              <a:t>jcr_content/articleContent/articleinsertcontain/clusters/articleimagezoomelem.zoom.html</a:t>
            </a:r>
            <a:r>
              <a:rPr lang="en-US" sz="1000" dirty="0"/>
              <a:t> </a:t>
            </a:r>
            <a:r>
              <a:rPr lang="en-US" sz="1000" dirty="0" smtClean="0"/>
              <a:t>[Accessed </a:t>
            </a:r>
            <a:r>
              <a:rPr lang="en-US" sz="1000" dirty="0"/>
              <a:t>17 May 2014</a:t>
            </a:r>
            <a:r>
              <a:rPr lang="en-US" sz="1000" dirty="0" smtClean="0"/>
              <a:t>].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730308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1"/>
          <p:cNvSpPr txBox="1">
            <a:spLocks/>
          </p:cNvSpPr>
          <p:nvPr/>
        </p:nvSpPr>
        <p:spPr>
          <a:xfrm>
            <a:off x="323850" y="2024064"/>
            <a:ext cx="8496300" cy="4210046"/>
          </a:xfrm>
          <a:prstGeom prst="rect">
            <a:avLst/>
          </a:prstGeom>
        </p:spPr>
        <p:txBody>
          <a:bodyPr vert="horz" lIns="14040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Highway Tunnel Z</a:t>
            </a:r>
            <a:r>
              <a:rPr lang="de-DE" dirty="0"/>
              <a:t>ü</a:t>
            </a:r>
            <a:r>
              <a:rPr lang="en-GB" dirty="0"/>
              <a:t>rich </a:t>
            </a:r>
            <a:r>
              <a:rPr lang="en-GB" dirty="0" smtClean="0"/>
              <a:t>Project </a:t>
            </a:r>
          </a:p>
          <a:p>
            <a:pPr marL="0" indent="0">
              <a:buNone/>
            </a:pPr>
            <a:r>
              <a:rPr lang="en-GB" dirty="0" smtClean="0"/>
              <a:t>     </a:t>
            </a:r>
            <a:r>
              <a:rPr lang="en-GB" sz="1600" dirty="0" smtClean="0"/>
              <a:t>(</a:t>
            </a:r>
            <a:r>
              <a:rPr lang="en-GB" sz="1600" dirty="0"/>
              <a:t>proposed by the </a:t>
            </a:r>
            <a:r>
              <a:rPr lang="en-GB" sz="1600" dirty="0" smtClean="0"/>
              <a:t>ARGE Z</a:t>
            </a:r>
            <a:r>
              <a:rPr lang="de-DE" sz="1600" dirty="0" smtClean="0"/>
              <a:t>ü</a:t>
            </a:r>
            <a:r>
              <a:rPr lang="en-GB" sz="1600" dirty="0" err="1" smtClean="0"/>
              <a:t>riring</a:t>
            </a:r>
            <a:r>
              <a:rPr lang="en-GB" sz="1600" dirty="0" smtClean="0"/>
              <a:t> consortium)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de-CH" sz="1600" dirty="0"/>
          </a:p>
          <a:p>
            <a:r>
              <a:rPr lang="en-GB" dirty="0" smtClean="0"/>
              <a:t>Will the </a:t>
            </a:r>
            <a:r>
              <a:rPr lang="en-GB" dirty="0"/>
              <a:t>construction of a </a:t>
            </a:r>
            <a:r>
              <a:rPr lang="en-GB" dirty="0" smtClean="0"/>
              <a:t>tunnel </a:t>
            </a:r>
            <a:r>
              <a:rPr lang="en-GB" dirty="0"/>
              <a:t>eventually improve or worsen the traffic </a:t>
            </a:r>
            <a:r>
              <a:rPr lang="en-GB" dirty="0" smtClean="0"/>
              <a:t>situation?</a:t>
            </a:r>
            <a:endParaRPr lang="en-US" dirty="0" smtClean="0"/>
          </a:p>
          <a:p>
            <a:endParaRPr lang="de-C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70" y="2914650"/>
            <a:ext cx="6349458" cy="1817688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&amp; Fundamental Questions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de-DE" dirty="0" smtClean="0"/>
              <a:t>Jan Dörrie, Simone Forte, Charalampos Gkonos, Athina </a:t>
            </a:r>
            <a:r>
              <a:rPr lang="de-DE" dirty="0" err="1" smtClean="0"/>
              <a:t>Korfiati</a:t>
            </a:r>
            <a:endParaRPr lang="de-DE" dirty="0"/>
          </a:p>
        </p:txBody>
      </p:sp>
      <p:sp>
        <p:nvSpPr>
          <p:cNvPr id="11" name="TextBox 10"/>
          <p:cNvSpPr txBox="1"/>
          <p:nvPr/>
        </p:nvSpPr>
        <p:spPr>
          <a:xfrm>
            <a:off x="1302020" y="4743450"/>
            <a:ext cx="6349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Güller</a:t>
            </a:r>
            <a:r>
              <a:rPr lang="en-US" sz="1000" dirty="0"/>
              <a:t> </a:t>
            </a:r>
            <a:r>
              <a:rPr lang="en-US" sz="1000" dirty="0" err="1"/>
              <a:t>Güller</a:t>
            </a:r>
            <a:r>
              <a:rPr lang="en-US" sz="1000" dirty="0"/>
              <a:t> Architecture Urbanism, 2002. </a:t>
            </a:r>
            <a:r>
              <a:rPr lang="en-US" sz="1000" i="1" dirty="0"/>
              <a:t>Highway Tunnel Zürich</a:t>
            </a:r>
            <a:r>
              <a:rPr lang="en-US" sz="1000" i="1" dirty="0" smtClean="0"/>
              <a:t>. </a:t>
            </a:r>
            <a:r>
              <a:rPr lang="en-US" sz="1000" dirty="0"/>
              <a:t>[Online] </a:t>
            </a:r>
            <a:br>
              <a:rPr lang="en-US" sz="1000" dirty="0"/>
            </a:br>
            <a:r>
              <a:rPr lang="en-US" sz="1000" dirty="0"/>
              <a:t>Available at: </a:t>
            </a:r>
            <a:r>
              <a:rPr lang="en-US" sz="1000" u="sng" dirty="0">
                <a:hlinkClick r:id="rId3"/>
              </a:rPr>
              <a:t>http://</a:t>
            </a:r>
            <a:r>
              <a:rPr lang="en-US" sz="1000" u="sng" dirty="0" smtClean="0">
                <a:hlinkClick r:id="rId3"/>
              </a:rPr>
              <a:t>www.ggau.net/html/GG03.html</a:t>
            </a:r>
            <a:r>
              <a:rPr lang="en-US" sz="1000" u="sng" dirty="0" smtClean="0"/>
              <a:t> </a:t>
            </a:r>
            <a:r>
              <a:rPr lang="en-US" sz="1000" dirty="0" smtClean="0"/>
              <a:t>[Accessed </a:t>
            </a:r>
            <a:r>
              <a:rPr lang="en-US" sz="1000" dirty="0"/>
              <a:t>2 March 2014</a:t>
            </a:r>
            <a:r>
              <a:rPr lang="en-US" sz="1000" dirty="0" smtClean="0"/>
              <a:t>].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5518015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062" y="1592714"/>
            <a:ext cx="4103688" cy="3895025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86" b="96937" l="3239" r="966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575" y="4210136"/>
            <a:ext cx="1914526" cy="1771868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Trip G</a:t>
            </a:r>
            <a:r>
              <a:rPr lang="de-CH" dirty="0" smtClean="0"/>
              <a:t>eneration Points</a:t>
            </a:r>
            <a:endParaRPr lang="de-CH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de-DE" dirty="0" smtClean="0"/>
              <a:t>Jan Dörrie, Simone Forte, Charalampos Gkonos, Athina </a:t>
            </a:r>
            <a:r>
              <a:rPr lang="de-DE" dirty="0" err="1" smtClean="0"/>
              <a:t>Korfiati</a:t>
            </a:r>
            <a:endParaRPr lang="de-DE" dirty="0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4233398242"/>
              </p:ext>
            </p:extLst>
          </p:nvPr>
        </p:nvGraphicFramePr>
        <p:xfrm>
          <a:off x="5044297" y="4097546"/>
          <a:ext cx="1089804" cy="500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Inhaltsplatzhalter 1"/>
          <p:cNvSpPr txBox="1">
            <a:spLocks/>
          </p:cNvSpPr>
          <p:nvPr/>
        </p:nvSpPr>
        <p:spPr>
          <a:xfrm>
            <a:off x="323850" y="2024064"/>
            <a:ext cx="2988693" cy="4210046"/>
          </a:xfrm>
          <a:prstGeom prst="rect">
            <a:avLst/>
          </a:prstGeom>
        </p:spPr>
        <p:txBody>
          <a:bodyPr vert="horz" lIns="14040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Municipality </a:t>
            </a:r>
            <a:r>
              <a:rPr lang="en-GB" dirty="0"/>
              <a:t>of </a:t>
            </a:r>
            <a:r>
              <a:rPr lang="en-GB" dirty="0" smtClean="0"/>
              <a:t>Zürich</a:t>
            </a:r>
          </a:p>
          <a:p>
            <a:endParaRPr lang="en-GB" dirty="0" smtClean="0"/>
          </a:p>
          <a:p>
            <a:r>
              <a:rPr lang="en-GB" dirty="0" smtClean="0"/>
              <a:t>12 Districts</a:t>
            </a:r>
          </a:p>
          <a:p>
            <a:endParaRPr lang="en-GB" dirty="0" smtClean="0"/>
          </a:p>
          <a:p>
            <a:r>
              <a:rPr lang="en-GB" dirty="0"/>
              <a:t>34 </a:t>
            </a:r>
            <a:r>
              <a:rPr lang="en-GB" dirty="0" smtClean="0"/>
              <a:t>Neighbourhoods</a:t>
            </a:r>
          </a:p>
          <a:p>
            <a:endParaRPr lang="en-GB" dirty="0" smtClean="0"/>
          </a:p>
          <a:p>
            <a:r>
              <a:rPr lang="en-US" dirty="0" smtClean="0"/>
              <a:t>Population Data</a:t>
            </a:r>
          </a:p>
          <a:p>
            <a:endParaRPr lang="de-CH" dirty="0"/>
          </a:p>
        </p:txBody>
      </p:sp>
      <p:sp>
        <p:nvSpPr>
          <p:cNvPr id="2" name="TextBox 1"/>
          <p:cNvSpPr txBox="1"/>
          <p:nvPr/>
        </p:nvSpPr>
        <p:spPr>
          <a:xfrm>
            <a:off x="4856672" y="5835362"/>
            <a:ext cx="4192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Wikipedia, 2008. </a:t>
            </a:r>
            <a:r>
              <a:rPr lang="en-US" sz="1000" i="1" dirty="0"/>
              <a:t>Subdivisions of Zürich</a:t>
            </a:r>
            <a:r>
              <a:rPr lang="en-GB" sz="1000" dirty="0" smtClean="0"/>
              <a:t>. </a:t>
            </a:r>
            <a:r>
              <a:rPr lang="en-GB" sz="1000" dirty="0"/>
              <a:t>[Online] </a:t>
            </a:r>
            <a:r>
              <a:rPr lang="en-GB" sz="1000" dirty="0" smtClean="0"/>
              <a:t>Available </a:t>
            </a:r>
            <a:r>
              <a:rPr lang="en-GB" sz="1000" dirty="0"/>
              <a:t>at: </a:t>
            </a:r>
            <a:r>
              <a:rPr lang="en-GB" sz="1000" dirty="0">
                <a:hlinkClick r:id="rId10"/>
              </a:rPr>
              <a:t>http://</a:t>
            </a:r>
            <a:r>
              <a:rPr lang="en-GB" sz="1000" dirty="0" smtClean="0">
                <a:hlinkClick r:id="rId10"/>
              </a:rPr>
              <a:t>en.wikipedia.org/w/index.php?title=Subdivisions_of_Z%C3%BCrich&amp;oldid=603437314</a:t>
            </a:r>
            <a:r>
              <a:rPr lang="en-GB" sz="1000" dirty="0" smtClean="0"/>
              <a:t> [Accessed </a:t>
            </a:r>
            <a:r>
              <a:rPr lang="en-GB" sz="1000" dirty="0"/>
              <a:t>2 March 2014</a:t>
            </a:r>
            <a:r>
              <a:rPr lang="en-GB" sz="1000" dirty="0" smtClean="0"/>
              <a:t>].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7303676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397" y="2032104"/>
            <a:ext cx="5647223" cy="3713064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Destination Points</a:t>
            </a:r>
            <a:endParaRPr lang="de-CH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de-DE" dirty="0" smtClean="0"/>
              <a:t>Jan Dörrie, Simone Forte, Charalampos Gkonos, Athina </a:t>
            </a:r>
            <a:r>
              <a:rPr lang="de-DE" dirty="0" err="1" smtClean="0"/>
              <a:t>Korfiati</a:t>
            </a:r>
            <a:endParaRPr lang="de-DE" dirty="0"/>
          </a:p>
        </p:txBody>
      </p:sp>
      <p:sp>
        <p:nvSpPr>
          <p:cNvPr id="10" name="Inhaltsplatzhalter 1"/>
          <p:cNvSpPr txBox="1">
            <a:spLocks/>
          </p:cNvSpPr>
          <p:nvPr/>
        </p:nvSpPr>
        <p:spPr>
          <a:xfrm>
            <a:off x="323850" y="2024064"/>
            <a:ext cx="2988693" cy="4210046"/>
          </a:xfrm>
          <a:prstGeom prst="rect">
            <a:avLst/>
          </a:prstGeom>
        </p:spPr>
        <p:txBody>
          <a:bodyPr vert="horz" lIns="14040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Companies Data</a:t>
            </a:r>
          </a:p>
          <a:p>
            <a:endParaRPr lang="en-GB" dirty="0" smtClean="0"/>
          </a:p>
          <a:p>
            <a:r>
              <a:rPr lang="en-GB" dirty="0" smtClean="0"/>
              <a:t>Coordinates of Clustering Points</a:t>
            </a:r>
          </a:p>
          <a:p>
            <a:endParaRPr lang="en-GB" dirty="0" smtClean="0"/>
          </a:p>
          <a:p>
            <a:r>
              <a:rPr lang="en-GB" dirty="0" smtClean="0"/>
              <a:t>40 Destination Points</a:t>
            </a:r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2" name="TextBox 1"/>
          <p:cNvSpPr txBox="1"/>
          <p:nvPr/>
        </p:nvSpPr>
        <p:spPr>
          <a:xfrm>
            <a:off x="3263510" y="5740446"/>
            <a:ext cx="5647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Money House, 2014. </a:t>
            </a:r>
            <a:r>
              <a:rPr lang="en-US" sz="1000" i="1" dirty="0"/>
              <a:t>Trade register data and business information. </a:t>
            </a:r>
            <a:r>
              <a:rPr lang="en-US" sz="1000" dirty="0"/>
              <a:t>[Online] </a:t>
            </a:r>
            <a:br>
              <a:rPr lang="en-US" sz="1000" dirty="0"/>
            </a:br>
            <a:r>
              <a:rPr lang="en-US" sz="1000" dirty="0"/>
              <a:t>Available at: </a:t>
            </a:r>
            <a:r>
              <a:rPr lang="en-US" sz="1000" u="sng" dirty="0">
                <a:hlinkClick r:id="rId3"/>
              </a:rPr>
              <a:t>http://</a:t>
            </a:r>
            <a:r>
              <a:rPr lang="en-US" sz="1000" u="sng" dirty="0" smtClean="0">
                <a:hlinkClick r:id="rId3"/>
              </a:rPr>
              <a:t>www.moneyhouse.ch/en</a:t>
            </a:r>
            <a:r>
              <a:rPr lang="en-US" sz="1000" u="sng" dirty="0" smtClean="0"/>
              <a:t> </a:t>
            </a:r>
            <a:r>
              <a:rPr lang="en-US" sz="1000" dirty="0" smtClean="0"/>
              <a:t>[Accessed </a:t>
            </a:r>
            <a:r>
              <a:rPr lang="en-US" sz="1000" dirty="0"/>
              <a:t>2 March 2014].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554111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325" y="1901781"/>
            <a:ext cx="5047367" cy="4033159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19.05.2014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Simplified</a:t>
            </a:r>
            <a:r>
              <a:rPr lang="de-CH" dirty="0" smtClean="0"/>
              <a:t> Road Network</a:t>
            </a:r>
            <a:endParaRPr lang="de-CH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de-DE" dirty="0" smtClean="0"/>
              <a:t>Jan Dörrie, Simone Forte, Charalampos Gkonos, Athina </a:t>
            </a:r>
            <a:r>
              <a:rPr lang="de-DE" dirty="0" err="1" smtClean="0"/>
              <a:t>Korfiati</a:t>
            </a:r>
            <a:endParaRPr lang="de-DE" dirty="0"/>
          </a:p>
        </p:txBody>
      </p:sp>
      <p:sp>
        <p:nvSpPr>
          <p:cNvPr id="10" name="Inhaltsplatzhalter 1"/>
          <p:cNvSpPr txBox="1">
            <a:spLocks/>
          </p:cNvSpPr>
          <p:nvPr/>
        </p:nvSpPr>
        <p:spPr>
          <a:xfrm>
            <a:off x="323850" y="2024064"/>
            <a:ext cx="2988693" cy="4210046"/>
          </a:xfrm>
          <a:prstGeom prst="rect">
            <a:avLst/>
          </a:prstGeom>
        </p:spPr>
        <p:txBody>
          <a:bodyPr vert="horz" lIns="14040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 smtClean="0"/>
              <a:t>OpenStreetMap</a:t>
            </a:r>
            <a:r>
              <a:rPr lang="en-GB" dirty="0" smtClean="0"/>
              <a:t> data from “</a:t>
            </a:r>
            <a:r>
              <a:rPr lang="en-GB" dirty="0" err="1" smtClean="0"/>
              <a:t>weogeo</a:t>
            </a:r>
            <a:r>
              <a:rPr lang="en-GB" dirty="0" smtClean="0"/>
              <a:t>”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Processing with Quantum GIS</a:t>
            </a:r>
          </a:p>
          <a:p>
            <a:pPr marL="0" indent="0">
              <a:buNone/>
            </a:pPr>
            <a:endParaRPr lang="en-US" dirty="0" smtClean="0"/>
          </a:p>
          <a:p>
            <a:endParaRPr lang="de-C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86" y="2742086"/>
            <a:ext cx="2200628" cy="906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06" y="4736764"/>
            <a:ext cx="2298580" cy="73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54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/>
          </p:cNvSpPr>
          <p:nvPr/>
        </p:nvSpPr>
        <p:spPr bwMode="auto">
          <a:xfrm>
            <a:off x="4779034" y="6478588"/>
            <a:ext cx="3018556" cy="13562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800" dirty="0"/>
              <a:t>Jan </a:t>
            </a:r>
            <a:r>
              <a:rPr lang="en-US" altLang="en-US" sz="800" dirty="0" err="1"/>
              <a:t>Dörrie</a:t>
            </a:r>
            <a:r>
              <a:rPr lang="en-US" altLang="en-US" sz="800" dirty="0"/>
              <a:t>, </a:t>
            </a:r>
            <a:r>
              <a:rPr lang="en-US" altLang="en-US" sz="800" dirty="0" smtClean="0"/>
              <a:t>Simone </a:t>
            </a:r>
            <a:r>
              <a:rPr lang="en-US" altLang="en-US" sz="800" dirty="0"/>
              <a:t>Forte, </a:t>
            </a:r>
            <a:r>
              <a:rPr lang="en-US" altLang="en-US" sz="800" dirty="0" smtClean="0"/>
              <a:t>Charalampos </a:t>
            </a:r>
            <a:r>
              <a:rPr lang="en-US" altLang="en-US" sz="800" dirty="0"/>
              <a:t>Gkonos, </a:t>
            </a:r>
            <a:r>
              <a:rPr lang="en-US" altLang="en-US" sz="800" dirty="0" err="1"/>
              <a:t>Athina</a:t>
            </a:r>
            <a:r>
              <a:rPr lang="en-US" altLang="en-US" sz="800" dirty="0"/>
              <a:t> </a:t>
            </a:r>
            <a:r>
              <a:rPr lang="en-US" altLang="en-US" sz="800" dirty="0" err="1"/>
              <a:t>Korfiati</a:t>
            </a:r>
            <a:endParaRPr lang="en-US" alt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2024063"/>
            <a:ext cx="8496300" cy="4208462"/>
          </a:xfrm>
        </p:spPr>
        <p:txBody>
          <a:bodyPr/>
          <a:lstStyle/>
          <a:p>
            <a:pPr marL="361950" indent="-361950" defTabSz="914400">
              <a:spcBef>
                <a:spcPts val="500"/>
              </a:spcBef>
              <a:buClr>
                <a:srgbClr val="1F407A"/>
              </a:buClr>
              <a:buFont typeface="Wingdings" pitchFamily="2" charset="2"/>
              <a:buChar char="▪"/>
            </a:pPr>
            <a:endParaRPr lang="en-US" altLang="en-US" sz="2400" dirty="0"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pPr marL="361950" indent="-361950" defTabSz="914400">
              <a:spcBef>
                <a:spcPts val="500"/>
              </a:spcBef>
              <a:buClr>
                <a:srgbClr val="1F407A"/>
              </a:buClr>
              <a:buFont typeface="Wingdings" pitchFamily="2" charset="2"/>
              <a:buChar char="▪"/>
            </a:pPr>
            <a:r>
              <a:rPr lang="en-US" altLang="en-US" sz="2400" dirty="0">
                <a:latin typeface="Arial" pitchFamily="34" charset="0"/>
                <a:cs typeface="Arial" pitchFamily="34" charset="0"/>
                <a:sym typeface="Arial" pitchFamily="34" charset="0"/>
              </a:rPr>
              <a:t>Trips generation</a:t>
            </a:r>
          </a:p>
          <a:p>
            <a:pPr marL="361950" indent="-361950" defTabSz="914400">
              <a:spcBef>
                <a:spcPts val="500"/>
              </a:spcBef>
              <a:buClr>
                <a:srgbClr val="1F407A"/>
              </a:buClr>
              <a:buFont typeface="Wingdings" pitchFamily="2" charset="2"/>
              <a:buChar char="▪"/>
            </a:pPr>
            <a:endParaRPr lang="en-US" altLang="en-US" sz="2400" dirty="0"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pPr marL="361950" indent="-361950" defTabSz="914400">
              <a:spcBef>
                <a:spcPts val="500"/>
              </a:spcBef>
              <a:buClr>
                <a:srgbClr val="1F407A"/>
              </a:buClr>
              <a:buFont typeface="Wingdings" pitchFamily="2" charset="2"/>
              <a:buChar char="▪"/>
            </a:pPr>
            <a:r>
              <a:rPr lang="en-US" altLang="en-US" sz="2400" dirty="0">
                <a:latin typeface="Arial" pitchFamily="34" charset="0"/>
                <a:cs typeface="Arial" pitchFamily="34" charset="0"/>
                <a:sym typeface="Arial" pitchFamily="34" charset="0"/>
              </a:rPr>
              <a:t>Route selection</a:t>
            </a:r>
          </a:p>
          <a:p>
            <a:pPr marL="361950" indent="-361950" defTabSz="914400">
              <a:spcBef>
                <a:spcPts val="500"/>
              </a:spcBef>
              <a:buClr>
                <a:srgbClr val="1F407A"/>
              </a:buClr>
              <a:buFont typeface="Wingdings" pitchFamily="2" charset="2"/>
              <a:buChar char="▪"/>
            </a:pPr>
            <a:endParaRPr lang="en-US" altLang="en-US" sz="2400" dirty="0"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pPr marL="361950" indent="-361950" defTabSz="914400">
              <a:spcBef>
                <a:spcPts val="500"/>
              </a:spcBef>
              <a:buClr>
                <a:srgbClr val="1F407A"/>
              </a:buClr>
              <a:buFont typeface="Wingdings" pitchFamily="2" charset="2"/>
              <a:buChar char="▪"/>
            </a:pPr>
            <a:r>
              <a:rPr lang="en-US" altLang="en-US" sz="2400" dirty="0">
                <a:latin typeface="Arial" pitchFamily="34" charset="0"/>
                <a:cs typeface="Arial" pitchFamily="34" charset="0"/>
                <a:sym typeface="Arial" pitchFamily="34" charset="0"/>
              </a:rPr>
              <a:t>Journey execution</a:t>
            </a:r>
            <a:endParaRPr lang="en-US" altLang="en-US" dirty="0"/>
          </a:p>
        </p:txBody>
      </p:sp>
      <p:sp>
        <p:nvSpPr>
          <p:cNvPr id="3075" name="AutoShape 3"/>
          <p:cNvSpPr>
            <a:spLocks/>
          </p:cNvSpPr>
          <p:nvPr/>
        </p:nvSpPr>
        <p:spPr bwMode="auto">
          <a:xfrm>
            <a:off x="7981950" y="6478588"/>
            <a:ext cx="522288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800" dirty="0" smtClean="0"/>
              <a:t>19.05.2014</a:t>
            </a:r>
            <a:endParaRPr lang="en-US" altLang="en-US" dirty="0"/>
          </a:p>
        </p:txBody>
      </p:sp>
      <p:sp>
        <p:nvSpPr>
          <p:cNvPr id="3076" name="AutoShape 4"/>
          <p:cNvSpPr>
            <a:spLocks/>
          </p:cNvSpPr>
          <p:nvPr/>
        </p:nvSpPr>
        <p:spPr bwMode="auto">
          <a:xfrm>
            <a:off x="8633514" y="6478127"/>
            <a:ext cx="266700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fld id="{0D93649B-28A1-4574-8945-96B2DB7BD754}" type="slidenum">
              <a:rPr lang="en-US" altLang="en-US" sz="800"/>
              <a:pPr algn="ctr"/>
              <a:t>8</a:t>
            </a:fld>
            <a:endParaRPr lang="en-US" altLang="en-US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title"/>
          </p:nvPr>
        </p:nvSpPr>
        <p:spPr>
          <a:xfrm>
            <a:off x="323850" y="620713"/>
            <a:ext cx="8496300" cy="971550"/>
          </a:xfrm>
        </p:spPr>
        <p:txBody>
          <a:bodyPr/>
          <a:lstStyle/>
          <a:p>
            <a:pPr defTabSz="914400"/>
            <a:r>
              <a:rPr lang="en-US" altLang="en-US" sz="2800" b="1">
                <a:latin typeface="Arial" pitchFamily="34" charset="0"/>
                <a:cs typeface="Arial" pitchFamily="34" charset="0"/>
                <a:sym typeface="Arial" pitchFamily="34" charset="0"/>
              </a:rPr>
              <a:t>The traffic model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12802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AutoShape 1"/>
          <p:cNvSpPr>
            <a:spLocks/>
          </p:cNvSpPr>
          <p:nvPr/>
        </p:nvSpPr>
        <p:spPr bwMode="auto">
          <a:xfrm>
            <a:off x="4761781" y="6469501"/>
            <a:ext cx="3018557" cy="1360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800" dirty="0"/>
              <a:t>Jan </a:t>
            </a:r>
            <a:r>
              <a:rPr lang="en-US" altLang="en-US" sz="800" dirty="0" err="1"/>
              <a:t>Dörrie</a:t>
            </a:r>
            <a:r>
              <a:rPr lang="en-US" altLang="en-US" sz="800" dirty="0"/>
              <a:t>, Simone Forte, Charalampos Gkonos, </a:t>
            </a:r>
            <a:r>
              <a:rPr lang="en-US" altLang="en-US" sz="800" dirty="0" err="1"/>
              <a:t>Athina</a:t>
            </a:r>
            <a:r>
              <a:rPr lang="en-US" altLang="en-US" sz="800" dirty="0"/>
              <a:t> </a:t>
            </a:r>
            <a:r>
              <a:rPr lang="en-US" altLang="en-US" sz="800" dirty="0" err="1"/>
              <a:t>Korfiati</a:t>
            </a:r>
            <a:endParaRPr lang="en-US" altLang="en-US" dirty="0"/>
          </a:p>
        </p:txBody>
      </p:sp>
      <p:sp>
        <p:nvSpPr>
          <p:cNvPr id="4098" name="AutoShape 2"/>
          <p:cNvSpPr>
            <a:spLocks/>
          </p:cNvSpPr>
          <p:nvPr/>
        </p:nvSpPr>
        <p:spPr bwMode="auto">
          <a:xfrm>
            <a:off x="7981950" y="6478588"/>
            <a:ext cx="522288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altLang="en-US" sz="800"/>
              <a:t>19.05.2014</a:t>
            </a:r>
            <a:endParaRPr lang="en-US" altLang="en-US"/>
          </a:p>
        </p:txBody>
      </p:sp>
      <p:sp>
        <p:nvSpPr>
          <p:cNvPr id="4099" name="AutoShape 3"/>
          <p:cNvSpPr>
            <a:spLocks/>
          </p:cNvSpPr>
          <p:nvPr/>
        </p:nvSpPr>
        <p:spPr bwMode="auto">
          <a:xfrm>
            <a:off x="8624888" y="6469501"/>
            <a:ext cx="266700" cy="127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fld id="{938992E0-CE8A-49AB-9B89-5D58F372D18B}" type="slidenum">
              <a:rPr lang="en-US" altLang="en-US" sz="800"/>
              <a:pPr algn="ctr"/>
              <a:t>9</a:t>
            </a:fld>
            <a:endParaRPr lang="en-US" alt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>
          <a:xfrm>
            <a:off x="323850" y="620713"/>
            <a:ext cx="8496300" cy="971550"/>
          </a:xfrm>
        </p:spPr>
        <p:txBody>
          <a:bodyPr/>
          <a:lstStyle/>
          <a:p>
            <a:pPr defTabSz="914400"/>
            <a:r>
              <a:rPr lang="en-US" altLang="en-US" sz="2800" b="1">
                <a:latin typeface="Arial" pitchFamily="34" charset="0"/>
                <a:cs typeface="Arial" pitchFamily="34" charset="0"/>
                <a:sym typeface="Arial" pitchFamily="34" charset="0"/>
              </a:rPr>
              <a:t>Trips generation</a:t>
            </a:r>
            <a:endParaRPr lang="en-US" altLang="en-US"/>
          </a:p>
        </p:txBody>
      </p:sp>
      <p:pic>
        <p:nvPicPr>
          <p:cNvPr id="4101" name="Picture 5" descr="population_distributio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1676400"/>
            <a:ext cx="7124700" cy="445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044763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th_praesentation_4zu3_ETH1">
  <a:themeElements>
    <a:clrScheme name="ETH Zuerich - Externe Kommunikation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eth_praesentation_4zu3_ETH1</Template>
  <TotalTime>208</TotalTime>
  <Words>711</Words>
  <Application>Microsoft Office PowerPoint</Application>
  <PresentationFormat>On-screen Show (4:3)</PresentationFormat>
  <Paragraphs>236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eth_praesentation_4zu3_ETH1</vt:lpstr>
      <vt:lpstr>Traffic simulation in the city of Zurich</vt:lpstr>
      <vt:lpstr>Table of Contents</vt:lpstr>
      <vt:lpstr>General Motivation</vt:lpstr>
      <vt:lpstr>Introduction &amp; Fundamental Questions</vt:lpstr>
      <vt:lpstr>Trip Generation Points</vt:lpstr>
      <vt:lpstr>Destination Points</vt:lpstr>
      <vt:lpstr>Simplified Road Network</vt:lpstr>
      <vt:lpstr>The traffic model</vt:lpstr>
      <vt:lpstr>Trips generation</vt:lpstr>
      <vt:lpstr>Route selection</vt:lpstr>
      <vt:lpstr>Journey execution</vt:lpstr>
      <vt:lpstr>Journey execution</vt:lpstr>
      <vt:lpstr>Journey execution</vt:lpstr>
      <vt:lpstr>Journey execution</vt:lpstr>
      <vt:lpstr>Journey execution</vt:lpstr>
      <vt:lpstr>Journey execution</vt:lpstr>
      <vt:lpstr>Journey execution</vt:lpstr>
      <vt:lpstr>Simulation Results</vt:lpstr>
      <vt:lpstr>Simulation Results</vt:lpstr>
      <vt:lpstr>Simulation Results</vt:lpstr>
      <vt:lpstr>Conclusion</vt:lpstr>
      <vt:lpstr>Thank you for your attention!!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Charalampos Gkonos</dc:creator>
  <cp:lastModifiedBy>Charalampos Gkonos</cp:lastModifiedBy>
  <cp:revision>34</cp:revision>
  <cp:lastPrinted>2013-06-08T11:22:51Z</cp:lastPrinted>
  <dcterms:created xsi:type="dcterms:W3CDTF">2014-05-17T09:27:20Z</dcterms:created>
  <dcterms:modified xsi:type="dcterms:W3CDTF">2014-05-19T18:52:26Z</dcterms:modified>
</cp:coreProperties>
</file>